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257" r:id="rId5"/>
    <p:sldId id="259" r:id="rId6"/>
    <p:sldId id="310" r:id="rId7"/>
    <p:sldId id="311" r:id="rId8"/>
    <p:sldId id="298" r:id="rId9"/>
    <p:sldId id="321" r:id="rId10"/>
    <p:sldId id="290" r:id="rId11"/>
    <p:sldId id="269" r:id="rId12"/>
    <p:sldId id="279" r:id="rId13"/>
    <p:sldId id="264" r:id="rId14"/>
    <p:sldId id="299" r:id="rId15"/>
    <p:sldId id="300" r:id="rId16"/>
    <p:sldId id="312" r:id="rId17"/>
    <p:sldId id="307" r:id="rId18"/>
    <p:sldId id="285" r:id="rId19"/>
    <p:sldId id="302" r:id="rId20"/>
    <p:sldId id="305" r:id="rId21"/>
    <p:sldId id="317" r:id="rId22"/>
    <p:sldId id="284" r:id="rId23"/>
    <p:sldId id="316" r:id="rId24"/>
    <p:sldId id="308" r:id="rId25"/>
    <p:sldId id="263" r:id="rId26"/>
    <p:sldId id="313" r:id="rId27"/>
    <p:sldId id="314" r:id="rId28"/>
    <p:sldId id="315" r:id="rId29"/>
    <p:sldId id="261" r:id="rId30"/>
    <p:sldId id="280" r:id="rId31"/>
    <p:sldId id="283" r:id="rId32"/>
    <p:sldId id="262" r:id="rId33"/>
    <p:sldId id="272" r:id="rId34"/>
    <p:sldId id="271" r:id="rId35"/>
    <p:sldId id="318" r:id="rId36"/>
    <p:sldId id="287" r:id="rId37"/>
    <p:sldId id="303" r:id="rId38"/>
    <p:sldId id="281" r:id="rId39"/>
    <p:sldId id="282" r:id="rId40"/>
    <p:sldId id="273" r:id="rId41"/>
    <p:sldId id="309" r:id="rId42"/>
    <p:sldId id="296" r:id="rId43"/>
    <p:sldId id="297" r:id="rId44"/>
    <p:sldId id="278" r:id="rId45"/>
    <p:sldId id="304" r:id="rId46"/>
    <p:sldId id="306" r:id="rId47"/>
    <p:sldId id="320" r:id="rId48"/>
    <p:sldId id="319" r:id="rId49"/>
    <p:sldId id="275"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59148" autoAdjust="0"/>
  </p:normalViewPr>
  <p:slideViewPr>
    <p:cSldViewPr>
      <p:cViewPr varScale="1">
        <p:scale>
          <a:sx n="61" d="100"/>
          <a:sy n="61" d="100"/>
        </p:scale>
        <p:origin x="2040" y="6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FE6BF5C-7195-484D-BF99-FA5AE5E7849C}" type="datetimeFigureOut">
              <a:rPr lang="en-US" smtClean="0"/>
              <a:t>7/17/2020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EC4147E-66A5-4A57-ACFC-3502D5BCDB0C}" type="slidenum">
              <a:rPr lang="en-US" smtClean="0"/>
              <a:t>‹#›</a:t>
            </a:fld>
            <a:endParaRPr lang="en-US"/>
          </a:p>
        </p:txBody>
      </p:sp>
    </p:spTree>
    <p:extLst>
      <p:ext uri="{BB962C8B-B14F-4D97-AF65-F5344CB8AC3E}">
        <p14:creationId xmlns:p14="http://schemas.microsoft.com/office/powerpoint/2010/main" val="2014602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6526AFA-41A1-47DC-AA95-5924677FE7FB}" type="datetimeFigureOut">
              <a:rPr lang="en-US" smtClean="0"/>
              <a:t>7/17/2020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56FBFDB-C426-4434-9683-C77164F178CC}" type="slidenum">
              <a:rPr lang="en-US" smtClean="0"/>
              <a:t>‹#›</a:t>
            </a:fld>
            <a:endParaRPr lang="en-US" dirty="0"/>
          </a:p>
        </p:txBody>
      </p:sp>
    </p:spTree>
    <p:extLst>
      <p:ext uri="{BB962C8B-B14F-4D97-AF65-F5344CB8AC3E}">
        <p14:creationId xmlns:p14="http://schemas.microsoft.com/office/powerpoint/2010/main" val="86158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areeronestop.org/Toolkit/Skills/skills-matcher.aspx"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careeronestop.org/ExOffender/index.aspx"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reentry.careeronestop.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careeronestop.org/GreenCareers/WhatareGreenCareers.aspx"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www.careeronestop.org/GreenCareers/FindEducationandTraining.aspx" TargetMode="External"/><Relationship Id="rId4" Type="http://schemas.openxmlformats.org/officeDocument/2006/relationships/hyperlink" Target="http://www.careeronestop.org/GreenCareers/ExploreGreenCareers.aspx"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www.careeronestop.org/outreach/other-resources.aspx" TargetMode="External"/><Relationship Id="rId3" Type="http://schemas.openxmlformats.org/officeDocument/2006/relationships/hyperlink" Target="http://www.careeronestop.org/outreach/job-seekers.aspx" TargetMode="External"/><Relationship Id="rId7" Type="http://schemas.openxmlformats.org/officeDocument/2006/relationships/hyperlink" Target="http://www.careeronestop.org/outreach/counselors.aspx"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www.careeronestop.org/outreach/veterans.aspx" TargetMode="External"/><Relationship Id="rId5" Type="http://schemas.openxmlformats.org/officeDocument/2006/relationships/hyperlink" Target="http://www.careeronestop.org/outreach/students.aspx" TargetMode="External"/><Relationship Id="rId4" Type="http://schemas.openxmlformats.org/officeDocument/2006/relationships/hyperlink" Target="http://www.careeronestop.org/outreach/businesses.aspx" TargetMode="External"/><Relationship Id="rId9" Type="http://schemas.openxmlformats.org/officeDocument/2006/relationships/hyperlink" Target="http://www.careeronestop.org/outreach/spanish.aspx"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mailto:info@careeronestop.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err="1" smtClean="0"/>
              <a:t>CareerOneStop</a:t>
            </a:r>
            <a:r>
              <a:rPr lang="en-US" b="1" dirty="0" smtClean="0"/>
              <a:t> </a:t>
            </a:r>
            <a:r>
              <a:rPr lang="en-US" b="1" dirty="0"/>
              <a:t>– </a:t>
            </a:r>
            <a:r>
              <a:rPr lang="en-US" b="1" dirty="0" smtClean="0"/>
              <a:t>your source for career exploration,</a:t>
            </a:r>
            <a:r>
              <a:rPr lang="en-US" b="1" baseline="0" dirty="0" smtClean="0"/>
              <a:t> training, and jobs</a:t>
            </a:r>
            <a:endParaRPr lang="en-US" b="1" dirty="0"/>
          </a:p>
          <a:p>
            <a:pPr eaLnBrk="1" hangingPunct="1"/>
            <a:endParaRPr lang="en-US" b="1" dirty="0"/>
          </a:p>
          <a:p>
            <a:pPr eaLnBrk="1" hangingPunct="1"/>
            <a:r>
              <a:rPr lang="en-US" dirty="0"/>
              <a:t>CareerOneStop is sponsored by the U.S. Department of Labor Employment and Training Administration (ETA).  </a:t>
            </a:r>
            <a:endParaRPr lang="en-US" dirty="0" smtClean="0"/>
          </a:p>
          <a:p>
            <a:pPr eaLnBrk="1" hangingPunct="1"/>
            <a:r>
              <a:rPr lang="en-US" dirty="0" smtClean="0"/>
              <a:t>This </a:t>
            </a:r>
            <a:r>
              <a:rPr lang="en-US" dirty="0"/>
              <a:t>presentation is intended to provide you </a:t>
            </a:r>
            <a:r>
              <a:rPr lang="en-US" dirty="0" smtClean="0"/>
              <a:t>with an </a:t>
            </a:r>
            <a:r>
              <a:rPr lang="en-US" dirty="0"/>
              <a:t>overview </a:t>
            </a:r>
            <a:r>
              <a:rPr lang="en-US" dirty="0" smtClean="0"/>
              <a:t>of the </a:t>
            </a:r>
            <a:r>
              <a:rPr lang="en-US" dirty="0" err="1"/>
              <a:t>CareerOneStop</a:t>
            </a:r>
            <a:r>
              <a:rPr lang="en-US" dirty="0"/>
              <a:t> </a:t>
            </a:r>
            <a:r>
              <a:rPr lang="en-US" dirty="0" smtClean="0"/>
              <a:t>suite</a:t>
            </a:r>
            <a:r>
              <a:rPr lang="en-US" baseline="0" dirty="0" smtClean="0"/>
              <a:t> of sites </a:t>
            </a:r>
            <a:r>
              <a:rPr lang="en-US" dirty="0" smtClean="0"/>
              <a:t>and </a:t>
            </a:r>
            <a:r>
              <a:rPr lang="en-US" dirty="0"/>
              <a:t>highlight various online resources</a:t>
            </a:r>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a:t>
            </a:fld>
            <a:endParaRPr lang="en-US" dirty="0"/>
          </a:p>
        </p:txBody>
      </p:sp>
    </p:spTree>
    <p:extLst>
      <p:ext uri="{BB962C8B-B14F-4D97-AF65-F5344CB8AC3E}">
        <p14:creationId xmlns:p14="http://schemas.microsoft.com/office/powerpoint/2010/main" val="3966692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Six main</a:t>
            </a:r>
            <a:r>
              <a:rPr lang="en-US" baseline="0" dirty="0" smtClean="0"/>
              <a:t> sections within Job Search</a:t>
            </a:r>
          </a:p>
          <a:p>
            <a:pPr marL="171450" indent="-171450" defTabSz="931774">
              <a:buFont typeface="Arial" panose="020B0604020202020204" pitchFamily="34" charset="0"/>
              <a:buChar char="•"/>
              <a:defRPr/>
            </a:pPr>
            <a:r>
              <a:rPr lang="en-US" baseline="0" dirty="0" smtClean="0"/>
              <a:t>Plan your job search</a:t>
            </a:r>
          </a:p>
          <a:p>
            <a:pPr marL="171450" indent="-171450" defTabSz="931774">
              <a:buFont typeface="Arial" panose="020B0604020202020204" pitchFamily="34" charset="0"/>
              <a:buChar char="•"/>
              <a:defRPr/>
            </a:pPr>
            <a:r>
              <a:rPr lang="en-US" baseline="0" dirty="0" smtClean="0"/>
              <a:t>Networking</a:t>
            </a:r>
          </a:p>
          <a:p>
            <a:pPr marL="171450" indent="-171450" defTabSz="931774">
              <a:buFont typeface="Arial" panose="020B0604020202020204" pitchFamily="34" charset="0"/>
              <a:buChar char="•"/>
              <a:defRPr/>
            </a:pPr>
            <a:r>
              <a:rPr lang="en-US" baseline="0" dirty="0" smtClean="0"/>
              <a:t>Find Jobs</a:t>
            </a:r>
          </a:p>
          <a:p>
            <a:pPr marL="171450" indent="-171450" defTabSz="931774">
              <a:buFont typeface="Arial" panose="020B0604020202020204" pitchFamily="34" charset="0"/>
              <a:buChar char="•"/>
              <a:defRPr/>
            </a:pPr>
            <a:r>
              <a:rPr lang="en-US" baseline="0" dirty="0" smtClean="0"/>
              <a:t>Resumes and applications</a:t>
            </a:r>
          </a:p>
          <a:p>
            <a:pPr marL="171450" indent="-171450" defTabSz="931774">
              <a:buFont typeface="Arial" panose="020B0604020202020204" pitchFamily="34" charset="0"/>
              <a:buChar char="•"/>
              <a:defRPr/>
            </a:pPr>
            <a:r>
              <a:rPr lang="en-US" baseline="0" dirty="0" smtClean="0"/>
              <a:t>Interview and negotiate</a:t>
            </a:r>
          </a:p>
          <a:p>
            <a:pPr marL="171450" indent="-171450" defTabSz="931774">
              <a:buFont typeface="Arial" panose="020B0604020202020204" pitchFamily="34" charset="0"/>
              <a:buChar char="•"/>
              <a:defRPr/>
            </a:pPr>
            <a:r>
              <a:rPr lang="en-US" baseline="0" dirty="0" smtClean="0"/>
              <a:t>Job Search Tips</a:t>
            </a:r>
          </a:p>
          <a:p>
            <a:pPr defTabSz="931774">
              <a:defRPr/>
            </a:pPr>
            <a:r>
              <a:rPr lang="en-US" dirty="0" smtClean="0"/>
              <a:t>Everything needed for a successful</a:t>
            </a:r>
            <a:r>
              <a:rPr lang="en-US" baseline="0" dirty="0" smtClean="0"/>
              <a:t> job search</a:t>
            </a:r>
          </a:p>
          <a:p>
            <a:pPr defTabSz="931774">
              <a:defRPr/>
            </a:pPr>
            <a:endParaRPr lang="en-US" baseline="0" dirty="0" smtClean="0"/>
          </a:p>
          <a:p>
            <a:pPr defTabSz="931774">
              <a:defRPr/>
            </a:pPr>
            <a:r>
              <a:rPr lang="en-US" baseline="0" dirty="0" smtClean="0"/>
              <a:t>Highlighted tool in this category is the Job Finder</a:t>
            </a:r>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10</a:t>
            </a:fld>
            <a:endParaRPr lang="en-US" dirty="0"/>
          </a:p>
        </p:txBody>
      </p:sp>
    </p:spTree>
    <p:extLst>
      <p:ext uri="{BB962C8B-B14F-4D97-AF65-F5344CB8AC3E}">
        <p14:creationId xmlns:p14="http://schemas.microsoft.com/office/powerpoint/2010/main" val="492521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Job</a:t>
            </a:r>
            <a:r>
              <a:rPr lang="en-US" baseline="0" dirty="0" smtClean="0"/>
              <a:t> Finder tool is updated with job postings daily</a:t>
            </a:r>
          </a:p>
          <a:p>
            <a:pPr defTabSz="931774">
              <a:defRPr/>
            </a:pPr>
            <a:r>
              <a:rPr lang="en-US" baseline="0" dirty="0" smtClean="0"/>
              <a:t>You can select to view postings from three sources:</a:t>
            </a:r>
          </a:p>
          <a:p>
            <a:pPr marL="228600" indent="-228600" defTabSz="931774">
              <a:buFont typeface="+mj-lt"/>
              <a:buAutoNum type="arabicPeriod"/>
              <a:defRPr/>
            </a:pPr>
            <a:r>
              <a:rPr lang="en-US" baseline="0" dirty="0" smtClean="0"/>
              <a:t>NLX</a:t>
            </a:r>
          </a:p>
          <a:p>
            <a:pPr marL="228600" indent="-228600" defTabSz="931774">
              <a:buFont typeface="+mj-lt"/>
              <a:buAutoNum type="arabicPeriod"/>
              <a:defRPr/>
            </a:pPr>
            <a:r>
              <a:rPr lang="en-US" baseline="0" dirty="0" smtClean="0"/>
              <a:t>America's Job Exchange</a:t>
            </a:r>
          </a:p>
          <a:p>
            <a:pPr marL="228600" indent="-228600" defTabSz="931774">
              <a:buFont typeface="+mj-lt"/>
              <a:buAutoNum type="arabicPeriod"/>
              <a:defRPr/>
            </a:pPr>
            <a:r>
              <a:rPr lang="en-US" baseline="0" dirty="0" smtClean="0"/>
              <a:t>CareerBuilder</a:t>
            </a:r>
          </a:p>
          <a:p>
            <a:pPr marL="228600" indent="-228600" defTabSz="931774">
              <a:buFont typeface="+mj-lt"/>
              <a:buAutoNum type="arabicPeriod"/>
              <a:defRPr/>
            </a:pPr>
            <a:r>
              <a:rPr lang="en-US" baseline="0" dirty="0" smtClean="0"/>
              <a:t>Indeed</a:t>
            </a:r>
          </a:p>
        </p:txBody>
      </p:sp>
      <p:sp>
        <p:nvSpPr>
          <p:cNvPr id="4" name="Slide Number Placeholder 3"/>
          <p:cNvSpPr>
            <a:spLocks noGrp="1"/>
          </p:cNvSpPr>
          <p:nvPr>
            <p:ph type="sldNum" sz="quarter" idx="10"/>
          </p:nvPr>
        </p:nvSpPr>
        <p:spPr/>
        <p:txBody>
          <a:bodyPr/>
          <a:lstStyle/>
          <a:p>
            <a:fld id="{056FBFDB-C426-4434-9683-C77164F178CC}" type="slidenum">
              <a:rPr lang="en-US" smtClean="0"/>
              <a:t>11</a:t>
            </a:fld>
            <a:endParaRPr lang="en-US" dirty="0"/>
          </a:p>
        </p:txBody>
      </p:sp>
    </p:spTree>
    <p:extLst>
      <p:ext uri="{BB962C8B-B14F-4D97-AF65-F5344CB8AC3E}">
        <p14:creationId xmlns:p14="http://schemas.microsoft.com/office/powerpoint/2010/main" val="3395562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Resume Guide covers</a:t>
            </a:r>
            <a:endParaRPr lang="en-US" baseline="0" dirty="0" smtClean="0"/>
          </a:p>
          <a:p>
            <a:pPr marL="228600" indent="-228600" defTabSz="931774">
              <a:buFont typeface="+mj-lt"/>
              <a:buAutoNum type="arabicPeriod"/>
              <a:defRPr/>
            </a:pPr>
            <a:r>
              <a:rPr lang="en-US" baseline="0" dirty="0" smtClean="0"/>
              <a:t>Step-by-step plan for what to include in a resume</a:t>
            </a:r>
          </a:p>
          <a:p>
            <a:pPr marL="228600" indent="-228600" defTabSz="931774">
              <a:buFont typeface="+mj-lt"/>
              <a:buAutoNum type="arabicPeriod"/>
              <a:defRPr/>
            </a:pPr>
            <a:r>
              <a:rPr lang="en-US" baseline="0" dirty="0" smtClean="0"/>
              <a:t>Tips </a:t>
            </a:r>
          </a:p>
          <a:p>
            <a:pPr marL="228600" indent="-228600" defTabSz="931774">
              <a:buFont typeface="+mj-lt"/>
              <a:buAutoNum type="arabicPeriod"/>
              <a:defRPr/>
            </a:pPr>
            <a:r>
              <a:rPr lang="en-US" baseline="0" dirty="0" smtClean="0"/>
              <a:t>Samples</a:t>
            </a:r>
          </a:p>
          <a:p>
            <a:pPr marL="228600" indent="-228600" defTabSz="931774">
              <a:buFont typeface="+mj-lt"/>
              <a:buAutoNum type="arabicPeriod"/>
              <a:defRPr/>
            </a:pPr>
            <a:r>
              <a:rPr lang="en-US" baseline="0" dirty="0" smtClean="0"/>
              <a:t>FAQs</a:t>
            </a:r>
          </a:p>
        </p:txBody>
      </p:sp>
      <p:sp>
        <p:nvSpPr>
          <p:cNvPr id="4" name="Slide Number Placeholder 3"/>
          <p:cNvSpPr>
            <a:spLocks noGrp="1"/>
          </p:cNvSpPr>
          <p:nvPr>
            <p:ph type="sldNum" sz="quarter" idx="10"/>
          </p:nvPr>
        </p:nvSpPr>
        <p:spPr/>
        <p:txBody>
          <a:bodyPr/>
          <a:lstStyle/>
          <a:p>
            <a:fld id="{056FBFDB-C426-4434-9683-C77164F178CC}" type="slidenum">
              <a:rPr lang="en-US" smtClean="0"/>
              <a:t>12</a:t>
            </a:fld>
            <a:endParaRPr lang="en-US" dirty="0"/>
          </a:p>
        </p:txBody>
      </p:sp>
    </p:spTree>
    <p:extLst>
      <p:ext uri="{BB962C8B-B14F-4D97-AF65-F5344CB8AC3E}">
        <p14:creationId xmlns:p14="http://schemas.microsoft.com/office/powerpoint/2010/main" val="2996649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The</a:t>
            </a:r>
            <a:r>
              <a:rPr lang="en-US" baseline="0" dirty="0" smtClean="0"/>
              <a:t> </a:t>
            </a:r>
            <a:r>
              <a:rPr lang="en-US" dirty="0" smtClean="0"/>
              <a:t>Find Local Help section provides access to various national and state programs such as Unemployment Benefits, </a:t>
            </a:r>
            <a:r>
              <a:rPr lang="en-US" dirty="0" smtClean="0">
                <a:solidFill>
                  <a:srgbClr val="00B0F0"/>
                </a:solidFill>
              </a:rPr>
              <a:t>Workforce</a:t>
            </a:r>
            <a:r>
              <a:rPr lang="en-US" baseline="0" dirty="0" smtClean="0">
                <a:solidFill>
                  <a:srgbClr val="00B0F0"/>
                </a:solidFill>
              </a:rPr>
              <a:t> development, </a:t>
            </a:r>
            <a:r>
              <a:rPr lang="en-US" baseline="0" dirty="0" smtClean="0"/>
              <a:t>and Employment &amp; Training Programs</a:t>
            </a:r>
            <a:r>
              <a:rPr lang="en-US" dirty="0" smtClean="0"/>
              <a:t>.</a:t>
            </a:r>
          </a:p>
          <a:p>
            <a:pPr eaLnBrk="1" hangingPunct="1"/>
            <a:endParaRPr lang="en-US" dirty="0" smtClean="0"/>
          </a:p>
          <a:p>
            <a:pPr eaLnBrk="1" hangingPunct="1"/>
            <a:r>
              <a:rPr lang="en-US" dirty="0" smtClean="0"/>
              <a:t>The highlighted</a:t>
            </a:r>
            <a:r>
              <a:rPr lang="en-US" baseline="0" dirty="0" smtClean="0"/>
              <a:t> tool for this section is the American Job Center Finder</a:t>
            </a:r>
            <a:endParaRPr lang="en-US" dirty="0" smtClean="0"/>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13</a:t>
            </a:fld>
            <a:endParaRPr lang="en-US" dirty="0"/>
          </a:p>
        </p:txBody>
      </p:sp>
    </p:spTree>
    <p:extLst>
      <p:ext uri="{BB962C8B-B14F-4D97-AF65-F5344CB8AC3E}">
        <p14:creationId xmlns:p14="http://schemas.microsoft.com/office/powerpoint/2010/main" val="3684119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The American Job Center Finder helps locate centers</a:t>
            </a:r>
            <a:r>
              <a:rPr lang="en-US" baseline="0" dirty="0" smtClean="0"/>
              <a:t> in specific areas, for specific needs and identifying resources available</a:t>
            </a:r>
          </a:p>
          <a:p>
            <a:pPr eaLnBrk="1" hangingPunct="1"/>
            <a:endParaRPr lang="en-US" dirty="0" smtClean="0"/>
          </a:p>
          <a:p>
            <a:r>
              <a:rPr lang="en-US" sz="1200" b="0" i="0" kern="1200" dirty="0" smtClean="0">
                <a:solidFill>
                  <a:schemeClr val="tx1"/>
                </a:solidFill>
                <a:effectLst/>
                <a:latin typeface="+mn-lt"/>
                <a:ea typeface="+mn-ea"/>
                <a:cs typeface="+mn-cs"/>
              </a:rPr>
              <a:t>American Job Centers can help you look for work and offer job search workshops, free computer access, and more.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American Job Centers (AJCs) provide free help to job seekers for a variety of career and employment-related needs. Nearly 2,400 AJCs, funded by the U.S. Department of Labor’s Employment and Training Administration, are located throughout the United States.</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14</a:t>
            </a:fld>
            <a:endParaRPr lang="en-US" dirty="0"/>
          </a:p>
        </p:txBody>
      </p:sp>
    </p:spTree>
    <p:extLst>
      <p:ext uri="{BB962C8B-B14F-4D97-AF65-F5344CB8AC3E}">
        <p14:creationId xmlns:p14="http://schemas.microsoft.com/office/powerpoint/2010/main" val="2454358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CareerOneStop</a:t>
            </a:r>
            <a:r>
              <a:rPr lang="en-US" baseline="0" dirty="0" smtClean="0"/>
              <a:t> maintains a suite of tools that assist with career exploration, training, and job search activities.  </a:t>
            </a:r>
          </a:p>
          <a:p>
            <a:r>
              <a:rPr lang="en-US" baseline="0" dirty="0" smtClean="0"/>
              <a:t>The toolkit offers access to the tools from one centralized location, organized by topic.</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15</a:t>
            </a:fld>
            <a:endParaRPr lang="en-US" dirty="0"/>
          </a:p>
        </p:txBody>
      </p:sp>
    </p:spTree>
    <p:extLst>
      <p:ext uri="{BB962C8B-B14F-4D97-AF65-F5344CB8AC3E}">
        <p14:creationId xmlns:p14="http://schemas.microsoft.com/office/powerpoint/2010/main" val="2508315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our most recent additions is a new and enhanced</a:t>
            </a:r>
            <a:r>
              <a:rPr lang="en-US" baseline="0" dirty="0" smtClean="0"/>
              <a:t> Interest Assessment – </a:t>
            </a:r>
          </a:p>
          <a:p>
            <a:r>
              <a:rPr lang="en-US" baseline="0" dirty="0" smtClean="0"/>
              <a:t>Answer 30 questions, RIASEC results and careers that may fit your interests</a:t>
            </a:r>
          </a:p>
          <a:p>
            <a:endParaRPr lang="en-US" dirty="0" smtClean="0"/>
          </a:p>
          <a:p>
            <a:r>
              <a:rPr lang="en-US" baseline="0" dirty="0" smtClean="0"/>
              <a:t>https://www.careeronestop.org/toolkit/careers/interest-assessment.aspx  </a:t>
            </a:r>
          </a:p>
          <a:p>
            <a:endParaRPr lang="en-US" baseline="0" dirty="0" smtClean="0"/>
          </a:p>
          <a:p>
            <a:r>
              <a:rPr lang="en-US" baseline="0" dirty="0" smtClean="0"/>
              <a:t>There are two versions, the regular interest assessment and a version on the </a:t>
            </a:r>
            <a:r>
              <a:rPr lang="en-US" baseline="0" dirty="0" err="1" smtClean="0"/>
              <a:t>GetMyFuture</a:t>
            </a:r>
            <a:r>
              <a:rPr lang="en-US" baseline="0" dirty="0" smtClean="0"/>
              <a:t> website for youth – which is shown here</a:t>
            </a:r>
          </a:p>
        </p:txBody>
      </p:sp>
      <p:sp>
        <p:nvSpPr>
          <p:cNvPr id="4" name="Slide Number Placeholder 3"/>
          <p:cNvSpPr>
            <a:spLocks noGrp="1"/>
          </p:cNvSpPr>
          <p:nvPr>
            <p:ph type="sldNum" sz="quarter" idx="10"/>
          </p:nvPr>
        </p:nvSpPr>
        <p:spPr/>
        <p:txBody>
          <a:bodyPr/>
          <a:lstStyle/>
          <a:p>
            <a:fld id="{056FBFDB-C426-4434-9683-C77164F178CC}" type="slidenum">
              <a:rPr lang="en-US" smtClean="0"/>
              <a:t>16</a:t>
            </a:fld>
            <a:endParaRPr lang="en-US" dirty="0"/>
          </a:p>
        </p:txBody>
      </p:sp>
    </p:spTree>
    <p:extLst>
      <p:ext uri="{BB962C8B-B14F-4D97-AF65-F5344CB8AC3E}">
        <p14:creationId xmlns:p14="http://schemas.microsoft.com/office/powerpoint/2010/main" val="3551316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0" i="0" u="sng" kern="1200" dirty="0" smtClean="0">
                <a:solidFill>
                  <a:schemeClr val="tx1"/>
                </a:solidFill>
                <a:effectLst/>
                <a:latin typeface="+mn-lt"/>
                <a:ea typeface="+mn-ea"/>
                <a:cs typeface="+mn-cs"/>
                <a:hlinkClick r:id="rId3"/>
              </a:rPr>
              <a:t>Skills Matcher</a:t>
            </a:r>
            <a:r>
              <a:rPr lang="en-US" sz="1200" b="0" i="0" kern="1200" dirty="0" smtClean="0">
                <a:solidFill>
                  <a:schemeClr val="tx1"/>
                </a:solidFill>
                <a:effectLst/>
                <a:latin typeface="+mn-lt"/>
                <a:ea typeface="+mn-ea"/>
                <a:cs typeface="+mn-cs"/>
              </a:rPr>
              <a:t> helps you identify careers that match your skills. You answer 40 questions to rate your level in a range of skills. Then you see a list of careers that are good matches for your unique set of skills.</a:t>
            </a:r>
          </a:p>
          <a:p>
            <a:r>
              <a:rPr lang="en-US" sz="1200" b="0" i="0" kern="1200" dirty="0" smtClean="0">
                <a:solidFill>
                  <a:schemeClr val="tx1"/>
                </a:solidFill>
                <a:effectLst/>
                <a:latin typeface="+mn-lt"/>
                <a:ea typeface="+mn-ea"/>
                <a:cs typeface="+mn-cs"/>
              </a:rPr>
              <a:t>From there, you can explore the careers on your list of matches. You can learn about average pay, typical education, and the outlook (new job opportunities expected) for jobs in that field.</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6FBFDB-C426-4434-9683-C77164F178CC}" type="slidenum">
              <a:rPr lang="en-US" smtClean="0"/>
              <a:t>17</a:t>
            </a:fld>
            <a:endParaRPr lang="en-US" dirty="0"/>
          </a:p>
        </p:txBody>
      </p:sp>
    </p:spTree>
    <p:extLst>
      <p:ext uri="{BB962C8B-B14F-4D97-AF65-F5344CB8AC3E}">
        <p14:creationId xmlns:p14="http://schemas.microsoft.com/office/powerpoint/2010/main" val="4098229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Work Values Matcher is a quick card sort exercise that asks you to rank statements to define your ideal job. Your choices indicate your top values.</a:t>
            </a:r>
          </a:p>
          <a:p>
            <a:r>
              <a:rPr lang="en-US" sz="1200" b="0" i="0" kern="1200" dirty="0" smtClean="0">
                <a:solidFill>
                  <a:schemeClr val="tx1"/>
                </a:solidFill>
                <a:effectLst/>
                <a:latin typeface="+mn-lt"/>
                <a:ea typeface="+mn-ea"/>
                <a:cs typeface="+mn-cs"/>
              </a:rPr>
              <a:t>Work values are our beliefs about what’s most important in our work. For one person, it may be helping others, while for others it may be career advancement, or working independently</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6FBFDB-C426-4434-9683-C77164F178CC}" type="slidenum">
              <a:rPr lang="en-US" smtClean="0"/>
              <a:t>18</a:t>
            </a:fld>
            <a:endParaRPr lang="en-US" dirty="0"/>
          </a:p>
        </p:txBody>
      </p:sp>
    </p:spTree>
    <p:extLst>
      <p:ext uri="{BB962C8B-B14F-4D97-AF65-F5344CB8AC3E}">
        <p14:creationId xmlns:p14="http://schemas.microsoft.com/office/powerpoint/2010/main" val="1848288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p>
          <a:p>
            <a:pPr eaLnBrk="1" hangingPunct="1"/>
            <a:r>
              <a:rPr lang="en-US" dirty="0" smtClean="0"/>
              <a:t>In partnership with other U.S. Department of Labor programs, </a:t>
            </a:r>
            <a:r>
              <a:rPr lang="en-US" b="1" dirty="0" err="1" smtClean="0"/>
              <a:t>CareerOneStop</a:t>
            </a:r>
            <a:r>
              <a:rPr lang="en-US" dirty="0" smtClean="0"/>
              <a:t> also offers</a:t>
            </a:r>
            <a:r>
              <a:rPr lang="en-US" baseline="0" dirty="0" smtClean="0"/>
              <a:t> audience specific sub-</a:t>
            </a:r>
            <a:r>
              <a:rPr lang="en-US" dirty="0" smtClean="0"/>
              <a:t>sites for some of the targeted audiences. </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19</a:t>
            </a:fld>
            <a:endParaRPr lang="en-US" dirty="0"/>
          </a:p>
        </p:txBody>
      </p:sp>
    </p:spTree>
    <p:extLst>
      <p:ext uri="{BB962C8B-B14F-4D97-AF65-F5344CB8AC3E}">
        <p14:creationId xmlns:p14="http://schemas.microsoft.com/office/powerpoint/2010/main" val="250831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Tahoma" charset="0"/>
              </a:rPr>
              <a:t>CareerOneStop</a:t>
            </a:r>
            <a:r>
              <a:rPr lang="en-US" dirty="0" smtClean="0">
                <a:latin typeface="Tahoma" charset="0"/>
              </a:rPr>
              <a:t> is a national Web site that </a:t>
            </a:r>
            <a:r>
              <a:rPr lang="en-US" dirty="0" smtClean="0"/>
              <a:t>offers career resources and workforce information to job seekers, students, businesses, and workforce professionals.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CareerOneStop</a:t>
            </a:r>
            <a:r>
              <a:rPr lang="en-US" dirty="0" smtClean="0"/>
              <a:t> contains a set of online tools that integrate economic and workforce development activities and support talent development and success. </a:t>
            </a:r>
          </a:p>
          <a:p>
            <a:pPr eaLnBrk="1" hangingPunct="1"/>
            <a:endParaRPr lang="en-US" dirty="0" smtClean="0"/>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a:t>
            </a:fld>
            <a:endParaRPr lang="en-US" dirty="0"/>
          </a:p>
        </p:txBody>
      </p:sp>
    </p:spTree>
    <p:extLst>
      <p:ext uri="{BB962C8B-B14F-4D97-AF65-F5344CB8AC3E}">
        <p14:creationId xmlns:p14="http://schemas.microsoft.com/office/powerpoint/2010/main" val="744373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Have you lost your job or had your hours cut? Find help fast</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20</a:t>
            </a:fld>
            <a:endParaRPr lang="en-US" dirty="0"/>
          </a:p>
        </p:txBody>
      </p:sp>
    </p:spTree>
    <p:extLst>
      <p:ext uri="{BB962C8B-B14F-4D97-AF65-F5344CB8AC3E}">
        <p14:creationId xmlns:p14="http://schemas.microsoft.com/office/powerpoint/2010/main" val="2469689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CareerOneStop’s</a:t>
            </a:r>
            <a:r>
              <a:rPr lang="en-US" dirty="0" smtClean="0"/>
              <a:t> Veteran and Military Transition</a:t>
            </a:r>
            <a:r>
              <a:rPr lang="en-US" baseline="0" dirty="0" smtClean="0"/>
              <a:t> Center</a:t>
            </a:r>
            <a:r>
              <a:rPr lang="en-US" dirty="0" smtClean="0"/>
              <a:t> (https://www.careeronestop.org/Veterans/default.aspx) is</a:t>
            </a:r>
            <a:r>
              <a:rPr lang="en-US" baseline="0" dirty="0" smtClean="0"/>
              <a:t> a site </a:t>
            </a:r>
            <a:r>
              <a:rPr lang="en-US" dirty="0" smtClean="0"/>
              <a:t>for employment, training, and financial help after military service.</a:t>
            </a:r>
            <a:endParaRPr lang="en-US" baseline="0" dirty="0" smtClean="0"/>
          </a:p>
          <a:p>
            <a:endParaRPr lang="en-US" dirty="0" smtClean="0"/>
          </a:p>
          <a:p>
            <a:r>
              <a:rPr lang="en-US" dirty="0" smtClean="0"/>
              <a:t>The highlighted</a:t>
            </a:r>
            <a:r>
              <a:rPr lang="en-US" baseline="0" dirty="0" smtClean="0"/>
              <a:t> tool,</a:t>
            </a:r>
            <a:r>
              <a:rPr lang="en-US" dirty="0" smtClean="0"/>
              <a:t> Military-to-Civilian Job Search provides veterans to find current openings where they </a:t>
            </a:r>
          </a:p>
          <a:p>
            <a:r>
              <a:rPr lang="en-US" dirty="0" smtClean="0"/>
              <a:t>can put their military skills and experience to work. </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21</a:t>
            </a:fld>
            <a:endParaRPr lang="en-US" dirty="0"/>
          </a:p>
        </p:txBody>
      </p:sp>
    </p:spTree>
    <p:extLst>
      <p:ext uri="{BB962C8B-B14F-4D97-AF65-F5344CB8AC3E}">
        <p14:creationId xmlns:p14="http://schemas.microsoft.com/office/powerpoint/2010/main" val="1055140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CareerOneStop Worker ReEmployment portal has been</a:t>
            </a:r>
            <a:r>
              <a:rPr lang="en-US" baseline="0" dirty="0" smtClean="0"/>
              <a:t> </a:t>
            </a:r>
            <a:r>
              <a:rPr lang="en-US" dirty="0" smtClean="0"/>
              <a:t>redesigned to streamline access to key resources for recently </a:t>
            </a:r>
          </a:p>
          <a:p>
            <a:r>
              <a:rPr lang="en-US" dirty="0" smtClean="0"/>
              <a:t>laid-off workers, those receiving unemployment benefits, and those who have exhausted their benefits. </a:t>
            </a:r>
          </a:p>
          <a:p>
            <a:endParaRPr lang="en-US" dirty="0" smtClean="0"/>
          </a:p>
          <a:p>
            <a:r>
              <a:rPr lang="en-US" dirty="0" smtClean="0"/>
              <a:t>Visit https://www.careeronestop.org/WorkerReEmployment/default.aspx </a:t>
            </a:r>
          </a:p>
          <a:p>
            <a:r>
              <a:rPr lang="en-US" dirty="0" smtClean="0"/>
              <a:t>for answers to questions about available government programs, local support, and job search assistance.</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22</a:t>
            </a:fld>
            <a:endParaRPr lang="en-US" dirty="0"/>
          </a:p>
        </p:txBody>
      </p:sp>
    </p:spTree>
    <p:extLst>
      <p:ext uri="{BB962C8B-B14F-4D97-AF65-F5344CB8AC3E}">
        <p14:creationId xmlns:p14="http://schemas.microsoft.com/office/powerpoint/2010/main" val="1005272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p>
          <a:p>
            <a:r>
              <a:rPr lang="en-US" sz="1200" b="0" i="0" kern="1200" dirty="0" smtClean="0">
                <a:solidFill>
                  <a:schemeClr val="tx1"/>
                </a:solidFill>
                <a:effectLst/>
                <a:latin typeface="+mn-lt"/>
                <a:ea typeface="+mn-ea"/>
                <a:cs typeface="+mn-cs"/>
              </a:rPr>
              <a:t>What can you do on the </a:t>
            </a:r>
            <a:r>
              <a:rPr lang="en-US" sz="1200" b="0" i="0" kern="1200" dirty="0" err="1" smtClean="0">
                <a:solidFill>
                  <a:schemeClr val="tx1"/>
                </a:solidFill>
                <a:effectLst/>
                <a:latin typeface="+mn-lt"/>
                <a:ea typeface="+mn-ea"/>
                <a:cs typeface="+mn-cs"/>
              </a:rPr>
              <a:t>GetMyFuture</a:t>
            </a:r>
            <a:r>
              <a:rPr lang="en-US" sz="1200" b="0" i="0" kern="1200" dirty="0" smtClean="0">
                <a:solidFill>
                  <a:schemeClr val="tx1"/>
                </a:solidFill>
                <a:effectLst/>
                <a:latin typeface="+mn-lt"/>
                <a:ea typeface="+mn-ea"/>
                <a:cs typeface="+mn-cs"/>
              </a:rPr>
              <a:t> website?</a:t>
            </a:r>
          </a:p>
          <a:p>
            <a:r>
              <a:rPr lang="en-US" sz="1200" b="0" i="0" kern="1200" dirty="0" smtClean="0">
                <a:solidFill>
                  <a:schemeClr val="tx1"/>
                </a:solidFill>
                <a:effectLst/>
                <a:latin typeface="+mn-lt"/>
                <a:ea typeface="+mn-ea"/>
                <a:cs typeface="+mn-cs"/>
              </a:rPr>
              <a:t>https://www.careeronestop.org/GetMyFuture/index.aspx</a:t>
            </a: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The goal of this site is to help young adults overcome barriers and plan and achieve a path to career success.</a:t>
            </a: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Explore the site using the navigation labels across the top—or jump right to our different types of resources below.</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This website has information, tools, and links to resources to help anyone age 16 to 24:</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Explore careers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Learn about and locate training or education programs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Conduct a successful job search</a:t>
            </a:r>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23</a:t>
            </a:fld>
            <a:endParaRPr lang="en-US" dirty="0"/>
          </a:p>
        </p:txBody>
      </p:sp>
    </p:spTree>
    <p:extLst>
      <p:ext uri="{BB962C8B-B14F-4D97-AF65-F5344CB8AC3E}">
        <p14:creationId xmlns:p14="http://schemas.microsoft.com/office/powerpoint/2010/main" val="916651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a criminal record affecting your job search? CareerOneStop's </a:t>
            </a:r>
            <a:r>
              <a:rPr lang="en-US" u="sng" dirty="0">
                <a:hlinkClick r:id="rId3" tooltip="Job Search Help for Ex-Offenders"/>
              </a:rPr>
              <a:t>Job Search Help for Ex-Offenders</a:t>
            </a:r>
            <a:r>
              <a:rPr lang="en-US" dirty="0"/>
              <a:t> can help. </a:t>
            </a:r>
            <a:br>
              <a:rPr lang="en-US" dirty="0"/>
            </a:br>
            <a:r>
              <a:rPr lang="en-US" dirty="0" smtClean="0"/>
              <a:t>https://www.careeronestop.org/ExOffender/index.aspx </a:t>
            </a:r>
          </a:p>
          <a:p>
            <a:endParaRPr lang="en-US" dirty="0"/>
          </a:p>
          <a:p>
            <a:r>
              <a:rPr lang="en-US" dirty="0"/>
              <a:t>CareerOneStop’s </a:t>
            </a:r>
            <a:r>
              <a:rPr lang="en-US" u="sng" dirty="0">
                <a:hlinkClick r:id="rId3" tooltip="Ex-Offender"/>
              </a:rPr>
              <a:t>Job Search Help for Ex-Offenders</a:t>
            </a:r>
            <a:r>
              <a:rPr lang="en-US" dirty="0"/>
              <a:t> website offers information, tips, and resources to help people with criminal convictions overcome barriers they might face in their job search including:</a:t>
            </a:r>
          </a:p>
          <a:p>
            <a:pPr marL="171450" indent="-171450">
              <a:buFont typeface="Arial" panose="020B0604020202020204" pitchFamily="34" charset="0"/>
              <a:buChar char="•"/>
            </a:pPr>
            <a:r>
              <a:rPr lang="en-US" dirty="0"/>
              <a:t>State-specific resources for help with basic needs or getting ready to job search</a:t>
            </a:r>
          </a:p>
          <a:p>
            <a:pPr marL="171450" indent="-171450">
              <a:buFont typeface="Arial" panose="020B0604020202020204" pitchFamily="34" charset="0"/>
              <a:buChar char="•"/>
            </a:pPr>
            <a:r>
              <a:rPr lang="en-US" dirty="0"/>
              <a:t>Work restrictions that apply to certain convictions</a:t>
            </a:r>
          </a:p>
          <a:p>
            <a:pPr marL="171450" indent="-171450">
              <a:buFont typeface="Arial" panose="020B0604020202020204" pitchFamily="34" charset="0"/>
              <a:buChar char="•"/>
            </a:pPr>
            <a:r>
              <a:rPr lang="en-US" dirty="0"/>
              <a:t>Paying for training or college</a:t>
            </a:r>
          </a:p>
          <a:p>
            <a:endParaRPr lang="en-US" dirty="0" smtClean="0"/>
          </a:p>
        </p:txBody>
      </p:sp>
      <p:sp>
        <p:nvSpPr>
          <p:cNvPr id="4" name="Slide Number Placeholder 3"/>
          <p:cNvSpPr>
            <a:spLocks noGrp="1"/>
          </p:cNvSpPr>
          <p:nvPr>
            <p:ph type="sldNum" sz="quarter" idx="10"/>
          </p:nvPr>
        </p:nvSpPr>
        <p:spPr/>
        <p:txBody>
          <a:bodyPr/>
          <a:lstStyle/>
          <a:p>
            <a:fld id="{056FBFDB-C426-4434-9683-C77164F178CC}" type="slidenum">
              <a:rPr lang="en-US" smtClean="0"/>
              <a:t>24</a:t>
            </a:fld>
            <a:endParaRPr lang="en-US" dirty="0"/>
          </a:p>
        </p:txBody>
      </p:sp>
    </p:spTree>
    <p:extLst>
      <p:ext uri="{BB962C8B-B14F-4D97-AF65-F5344CB8AC3E}">
        <p14:creationId xmlns:p14="http://schemas.microsoft.com/office/powerpoint/2010/main" val="3719362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smtClean="0">
                <a:solidFill>
                  <a:schemeClr val="tx1"/>
                </a:solidFill>
                <a:effectLst/>
                <a:latin typeface="+mn-lt"/>
                <a:ea typeface="+mn-ea"/>
                <a:cs typeface="+mn-cs"/>
              </a:rPr>
              <a:t>ReEntry.CareerOneStop.org</a:t>
            </a:r>
            <a:r>
              <a:rPr lang="en-US" sz="1200" kern="1200" dirty="0" smtClean="0">
                <a:solidFill>
                  <a:schemeClr val="tx1"/>
                </a:solidFill>
                <a:effectLst/>
                <a:latin typeface="+mn-lt"/>
                <a:ea typeface="+mn-ea"/>
                <a:cs typeface="+mn-cs"/>
              </a:rPr>
              <a:t>: online </a:t>
            </a:r>
            <a:r>
              <a:rPr lang="en-US" sz="1200" b="1" kern="1200" dirty="0" smtClean="0">
                <a:solidFill>
                  <a:schemeClr val="tx1"/>
                </a:solidFill>
                <a:effectLst/>
                <a:latin typeface="+mn-lt"/>
                <a:ea typeface="+mn-ea"/>
                <a:cs typeface="+mn-cs"/>
              </a:rPr>
              <a:t>Job Search Help for Ex-Offenders</a:t>
            </a:r>
            <a:r>
              <a:rPr lang="en-US" sz="1200" kern="1200" dirty="0" smtClean="0">
                <a:solidFill>
                  <a:schemeClr val="tx1"/>
                </a:solidFill>
                <a:effectLst/>
                <a:latin typeface="+mn-lt"/>
                <a:ea typeface="+mn-ea"/>
                <a:cs typeface="+mn-cs"/>
              </a:rPr>
              <a:t>, with external links disabled for use in secure facilities.</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CareerOneStop</a:t>
            </a:r>
            <a:r>
              <a:rPr lang="en-US" sz="1200" kern="1200" dirty="0" smtClean="0">
                <a:solidFill>
                  <a:schemeClr val="tx1"/>
                </a:solidFill>
                <a:effectLst/>
                <a:latin typeface="+mn-lt"/>
                <a:ea typeface="+mn-ea"/>
                <a:cs typeface="+mn-cs"/>
              </a:rPr>
              <a:t> announces </a:t>
            </a:r>
            <a:r>
              <a:rPr lang="en-US" sz="1200" u="sng" kern="1200" dirty="0" smtClean="0">
                <a:solidFill>
                  <a:schemeClr val="tx1"/>
                </a:solidFill>
                <a:effectLst/>
                <a:latin typeface="+mn-lt"/>
                <a:ea typeface="+mn-ea"/>
                <a:cs typeface="+mn-cs"/>
                <a:hlinkClick r:id="rId3"/>
              </a:rPr>
              <a:t>ReEntry.CareerOneStop.org,</a:t>
            </a:r>
            <a:r>
              <a:rPr lang="en-US" sz="1200" kern="1200" dirty="0" smtClean="0">
                <a:solidFill>
                  <a:schemeClr val="tx1"/>
                </a:solidFill>
                <a:effectLst/>
                <a:latin typeface="+mn-lt"/>
                <a:ea typeface="+mn-ea"/>
                <a:cs typeface="+mn-cs"/>
              </a:rPr>
              <a:t> an online, secure version of all </a:t>
            </a:r>
            <a:r>
              <a:rPr lang="en-US" sz="1200" kern="1200" dirty="0" err="1" smtClean="0">
                <a:solidFill>
                  <a:schemeClr val="tx1"/>
                </a:solidFill>
                <a:effectLst/>
                <a:latin typeface="+mn-lt"/>
                <a:ea typeface="+mn-ea"/>
                <a:cs typeface="+mn-cs"/>
              </a:rPr>
              <a:t>CareerOneStop</a:t>
            </a:r>
            <a:r>
              <a:rPr lang="en-US" sz="1200" kern="1200" dirty="0" smtClean="0">
                <a:solidFill>
                  <a:schemeClr val="tx1"/>
                </a:solidFill>
                <a:effectLst/>
                <a:latin typeface="+mn-lt"/>
                <a:ea typeface="+mn-ea"/>
                <a:cs typeface="+mn-cs"/>
              </a:rPr>
              <a:t> website content and tools, with all external links and maps disabled.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purpose of </a:t>
            </a:r>
            <a:r>
              <a:rPr lang="en-US" sz="1200" kern="1200" dirty="0" err="1" smtClean="0">
                <a:solidFill>
                  <a:schemeClr val="tx1"/>
                </a:solidFill>
                <a:effectLst/>
                <a:latin typeface="+mn-lt"/>
                <a:ea typeface="+mn-ea"/>
                <a:cs typeface="+mn-cs"/>
              </a:rPr>
              <a:t>ReEntry.CareerOneStop</a:t>
            </a:r>
            <a:r>
              <a:rPr lang="en-US" sz="1200" kern="1200" dirty="0" smtClean="0">
                <a:solidFill>
                  <a:schemeClr val="tx1"/>
                </a:solidFill>
                <a:effectLst/>
                <a:latin typeface="+mn-lt"/>
                <a:ea typeface="+mn-ea"/>
                <a:cs typeface="+mn-cs"/>
              </a:rPr>
              <a:t> is to provide correctional institutions and other secure facilities with access to </a:t>
            </a:r>
            <a:r>
              <a:rPr lang="en-US" sz="1200" kern="1200" dirty="0" err="1" smtClean="0">
                <a:solidFill>
                  <a:schemeClr val="tx1"/>
                </a:solidFill>
                <a:effectLst/>
                <a:latin typeface="+mn-lt"/>
                <a:ea typeface="+mn-ea"/>
                <a:cs typeface="+mn-cs"/>
              </a:rPr>
              <a:t>CareerOneStop’s</a:t>
            </a:r>
            <a:r>
              <a:rPr lang="en-US" sz="1200" kern="1200" dirty="0" smtClean="0">
                <a:solidFill>
                  <a:schemeClr val="tx1"/>
                </a:solidFill>
                <a:effectLst/>
                <a:latin typeface="+mn-lt"/>
                <a:ea typeface="+mn-ea"/>
                <a:cs typeface="+mn-cs"/>
              </a:rPr>
              <a:t> full range of career, training, and job search resources.  </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25</a:t>
            </a:fld>
            <a:endParaRPr lang="en-US" dirty="0"/>
          </a:p>
        </p:txBody>
      </p:sp>
    </p:spTree>
    <p:extLst>
      <p:ext uri="{BB962C8B-B14F-4D97-AF65-F5344CB8AC3E}">
        <p14:creationId xmlns:p14="http://schemas.microsoft.com/office/powerpoint/2010/main" val="1521271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70C0"/>
                </a:solidFill>
              </a:rPr>
              <a:t>Laid-off workers and other career changers can:</a:t>
            </a:r>
          </a:p>
          <a:p>
            <a:endParaRPr lang="en-US" sz="1100" dirty="0">
              <a:solidFill>
                <a:srgbClr val="FF0000"/>
              </a:solidFill>
            </a:endParaRPr>
          </a:p>
          <a:p>
            <a:pPr>
              <a:buFontTx/>
              <a:buChar char="•"/>
            </a:pPr>
            <a:r>
              <a:rPr lang="en-US" dirty="0" smtClean="0">
                <a:solidFill>
                  <a:srgbClr val="0070C0"/>
                </a:solidFill>
              </a:rPr>
              <a:t>Identify related careers to explore</a:t>
            </a:r>
          </a:p>
          <a:p>
            <a:pPr>
              <a:buFontTx/>
              <a:buChar char="•"/>
            </a:pPr>
            <a:endParaRPr lang="en-US" dirty="0" smtClean="0">
              <a:solidFill>
                <a:srgbClr val="0070C0"/>
              </a:solidFill>
            </a:endParaRPr>
          </a:p>
          <a:p>
            <a:pPr>
              <a:buFontTx/>
              <a:buChar char="•"/>
            </a:pPr>
            <a:r>
              <a:rPr lang="en-US" dirty="0" smtClean="0">
                <a:solidFill>
                  <a:srgbClr val="0070C0"/>
                </a:solidFill>
              </a:rPr>
              <a:t>Learn about transferable skills</a:t>
            </a:r>
          </a:p>
          <a:p>
            <a:pPr>
              <a:buFontTx/>
              <a:buChar char="•"/>
            </a:pPr>
            <a:endParaRPr lang="en-US" dirty="0" smtClean="0">
              <a:solidFill>
                <a:srgbClr val="0070C0"/>
              </a:solidFill>
            </a:endParaRPr>
          </a:p>
          <a:p>
            <a:pPr>
              <a:buFontTx/>
              <a:buChar char="•"/>
            </a:pPr>
            <a:r>
              <a:rPr lang="en-US" dirty="0" smtClean="0">
                <a:solidFill>
                  <a:srgbClr val="0070C0"/>
                </a:solidFill>
              </a:rPr>
              <a:t>Link to local training opportunities</a:t>
            </a:r>
          </a:p>
          <a:p>
            <a:pPr>
              <a:buFontTx/>
              <a:buChar char="•"/>
            </a:pPr>
            <a:endParaRPr lang="en-US" dirty="0" smtClean="0">
              <a:solidFill>
                <a:srgbClr val="0070C0"/>
              </a:solidFill>
            </a:endParaRPr>
          </a:p>
          <a:p>
            <a:pPr>
              <a:buFontTx/>
              <a:buChar char="•"/>
            </a:pPr>
            <a:r>
              <a:rPr lang="en-US" dirty="0" smtClean="0">
                <a:solidFill>
                  <a:srgbClr val="0070C0"/>
                </a:solidFill>
              </a:rPr>
              <a:t>View and apply for job listings</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26</a:t>
            </a:fld>
            <a:endParaRPr lang="en-US" dirty="0"/>
          </a:p>
        </p:txBody>
      </p:sp>
    </p:spTree>
    <p:extLst>
      <p:ext uri="{BB962C8B-B14F-4D97-AF65-F5344CB8AC3E}">
        <p14:creationId xmlns:p14="http://schemas.microsoft.com/office/powerpoint/2010/main" val="664325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Search for information on a specific occupation</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27</a:t>
            </a:fld>
            <a:endParaRPr lang="en-US" dirty="0"/>
          </a:p>
        </p:txBody>
      </p:sp>
    </p:spTree>
    <p:extLst>
      <p:ext uri="{BB962C8B-B14F-4D97-AF65-F5344CB8AC3E}">
        <p14:creationId xmlns:p14="http://schemas.microsoft.com/office/powerpoint/2010/main" val="2934085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CareerOneStop’s Disaster Recovery Services</a:t>
            </a:r>
            <a:r>
              <a:rPr lang="en-US" dirty="0"/>
              <a:t> site provides quick access to a range of employment and related resources for individuals and businesses impacted by floods and other recent disasters.</a:t>
            </a:r>
          </a:p>
          <a:p>
            <a:r>
              <a:rPr lang="en-US" dirty="0" smtClean="0"/>
              <a:t>https://www.careeronestop.org/DisasterRecoveryServices/index.aspx</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28</a:t>
            </a:fld>
            <a:endParaRPr lang="en-US" dirty="0"/>
          </a:p>
        </p:txBody>
      </p:sp>
    </p:spTree>
    <p:extLst>
      <p:ext uri="{BB962C8B-B14F-4D97-AF65-F5344CB8AC3E}">
        <p14:creationId xmlns:p14="http://schemas.microsoft.com/office/powerpoint/2010/main" val="2426361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CareerOneStop</a:t>
            </a:r>
            <a:r>
              <a:rPr lang="en-US" baseline="0" dirty="0" smtClean="0"/>
              <a:t> Business Center is the employer’s</a:t>
            </a:r>
            <a:r>
              <a:rPr lang="en-US" dirty="0">
                <a:latin typeface="Arial" charset="0"/>
              </a:rPr>
              <a:t> source for help hiring, training and retaining a strong workforce. </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29</a:t>
            </a:fld>
            <a:endParaRPr lang="en-US" dirty="0"/>
          </a:p>
        </p:txBody>
      </p:sp>
    </p:spTree>
    <p:extLst>
      <p:ext uri="{BB962C8B-B14F-4D97-AF65-F5344CB8AC3E}">
        <p14:creationId xmlns:p14="http://schemas.microsoft.com/office/powerpoint/2010/main" val="417026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Tahoma" charset="0"/>
            </a:endParaRPr>
          </a:p>
          <a:p>
            <a:pPr eaLnBrk="1" hangingPunct="1"/>
            <a:r>
              <a:rPr lang="en-US" dirty="0" smtClean="0">
                <a:latin typeface="Tahoma" charset="0"/>
              </a:rPr>
              <a:t>CareerOneStop has been significantly updated over the last couple years. </a:t>
            </a:r>
            <a:r>
              <a:rPr lang="en-US" dirty="0" smtClean="0"/>
              <a:t>The new look is based on user feedback</a:t>
            </a:r>
            <a:r>
              <a:rPr lang="en-US" baseline="0" dirty="0" smtClean="0"/>
              <a:t> and offers access to the key tools and resources from mobile devices as we transition to a fully responsive platform.</a:t>
            </a:r>
            <a:r>
              <a:rPr lang="en-US" dirty="0" smtClean="0"/>
              <a:t>  </a:t>
            </a:r>
          </a:p>
          <a:p>
            <a:pPr eaLnBrk="1" hangingPunct="1"/>
            <a:endParaRPr lang="en-US" dirty="0" smtClean="0">
              <a:latin typeface="Tahoma" charset="0"/>
            </a:endParaRPr>
          </a:p>
          <a:p>
            <a:pPr eaLnBrk="1" hangingPunct="1"/>
            <a:r>
              <a:rPr lang="en-US" dirty="0" smtClean="0">
                <a:latin typeface="Tahoma" charset="0"/>
              </a:rPr>
              <a:t>The </a:t>
            </a:r>
            <a:r>
              <a:rPr lang="en-US" b="1" dirty="0" smtClean="0">
                <a:latin typeface="Tahoma" charset="0"/>
              </a:rPr>
              <a:t>n</a:t>
            </a:r>
            <a:r>
              <a:rPr lang="en-US" b="1" dirty="0" smtClean="0"/>
              <a:t>ew organization </a:t>
            </a:r>
            <a:r>
              <a:rPr lang="en-US" dirty="0" smtClean="0"/>
              <a:t>offers quick and easy access to valuable content.  </a:t>
            </a:r>
          </a:p>
          <a:p>
            <a:pPr eaLnBrk="1" hangingPunct="1"/>
            <a:r>
              <a:rPr lang="en-US" dirty="0" smtClean="0"/>
              <a:t>You can find all the CareerOneStop and related tools you need in three simple groupings </a:t>
            </a:r>
          </a:p>
          <a:p>
            <a:pPr eaLnBrk="1" hangingPunct="1"/>
            <a:endParaRPr lang="en-US" b="1" dirty="0" smtClean="0">
              <a:latin typeface="Tahoma" charset="0"/>
            </a:endParaRPr>
          </a:p>
          <a:p>
            <a:pPr eaLnBrk="1" hangingPunct="1"/>
            <a:r>
              <a:rPr lang="en-US" b="1" dirty="0" smtClean="0">
                <a:latin typeface="Tahoma" charset="0"/>
              </a:rPr>
              <a:t>Three</a:t>
            </a:r>
            <a:r>
              <a:rPr lang="en-US" b="1" baseline="0" dirty="0" smtClean="0">
                <a:latin typeface="Tahoma" charset="0"/>
              </a:rPr>
              <a:t> Key Categories</a:t>
            </a:r>
          </a:p>
          <a:p>
            <a:pPr marL="228600" indent="-228600" eaLnBrk="1" hangingPunct="1">
              <a:buFont typeface="+mj-lt"/>
              <a:buAutoNum type="arabicPeriod"/>
            </a:pPr>
            <a:r>
              <a:rPr lang="en-US" dirty="0" smtClean="0">
                <a:latin typeface="Tahoma" charset="0"/>
              </a:rPr>
              <a:t>Explore Careers </a:t>
            </a:r>
          </a:p>
          <a:p>
            <a:pPr marL="228600" indent="-228600" eaLnBrk="1" hangingPunct="1">
              <a:buFont typeface="+mj-lt"/>
              <a:buAutoNum type="arabicPeriod"/>
            </a:pPr>
            <a:r>
              <a:rPr lang="en-US" dirty="0" smtClean="0">
                <a:latin typeface="Tahoma" charset="0"/>
              </a:rPr>
              <a:t>Find Training </a:t>
            </a:r>
          </a:p>
          <a:p>
            <a:pPr marL="228600" indent="-228600" eaLnBrk="1" hangingPunct="1">
              <a:buFont typeface="+mj-lt"/>
              <a:buAutoNum type="arabicPeriod"/>
            </a:pPr>
            <a:r>
              <a:rPr lang="en-US" dirty="0" smtClean="0">
                <a:latin typeface="Tahoma" charset="0"/>
              </a:rPr>
              <a:t>Job Search</a:t>
            </a:r>
            <a:r>
              <a:rPr lang="en-US" baseline="0" dirty="0" smtClean="0">
                <a:latin typeface="Tahoma" charset="0"/>
              </a:rPr>
              <a:t> </a:t>
            </a:r>
          </a:p>
          <a:p>
            <a:pPr marL="0" indent="0" eaLnBrk="1" hangingPunct="1">
              <a:buFont typeface="+mj-lt"/>
              <a:buNone/>
            </a:pPr>
            <a:endParaRPr lang="en-US" baseline="0" dirty="0" smtClean="0">
              <a:latin typeface="Tahoma" charset="0"/>
            </a:endParaRPr>
          </a:p>
          <a:p>
            <a:pPr marL="0" indent="0" eaLnBrk="1" hangingPunct="1">
              <a:buFont typeface="+mj-lt"/>
              <a:buNone/>
            </a:pPr>
            <a:r>
              <a:rPr lang="en-US" b="1" baseline="0" dirty="0" smtClean="0">
                <a:latin typeface="Tahoma" charset="0"/>
              </a:rPr>
              <a:t>Centralized Tools  </a:t>
            </a:r>
            <a:r>
              <a:rPr lang="en-US" b="0" baseline="0" dirty="0" smtClean="0">
                <a:latin typeface="Tahoma" charset="0"/>
              </a:rPr>
              <a:t>(also available from within the Key topic areas)</a:t>
            </a:r>
          </a:p>
          <a:p>
            <a:pPr marL="228600" indent="-228600" eaLnBrk="1" hangingPunct="1">
              <a:buFont typeface="+mj-lt"/>
              <a:buAutoNum type="arabicPeriod"/>
            </a:pPr>
            <a:r>
              <a:rPr lang="en-US" baseline="0" dirty="0" smtClean="0">
                <a:latin typeface="Tahoma" charset="0"/>
              </a:rPr>
              <a:t>Find Local Help </a:t>
            </a:r>
          </a:p>
          <a:p>
            <a:pPr marL="228600" indent="-228600" eaLnBrk="1" hangingPunct="1">
              <a:buFont typeface="+mj-lt"/>
              <a:buAutoNum type="arabicPeriod"/>
            </a:pPr>
            <a:r>
              <a:rPr lang="en-US" baseline="0" dirty="0" smtClean="0">
                <a:latin typeface="Tahoma" charset="0"/>
              </a:rPr>
              <a:t>Toolkit </a:t>
            </a:r>
          </a:p>
          <a:p>
            <a:pPr marL="0" indent="0" eaLnBrk="1" hangingPunct="1">
              <a:buFont typeface="+mj-lt"/>
              <a:buNone/>
            </a:pPr>
            <a:endParaRPr lang="en-US" baseline="0" dirty="0" smtClean="0">
              <a:latin typeface="Tahoma" charset="0"/>
            </a:endParaRPr>
          </a:p>
          <a:p>
            <a:pPr marL="0" indent="0" eaLnBrk="1" hangingPunct="1">
              <a:buFont typeface="+mj-lt"/>
              <a:buNone/>
            </a:pPr>
            <a:r>
              <a:rPr lang="en-US" b="1" baseline="0" dirty="0" smtClean="0">
                <a:latin typeface="Tahoma" charset="0"/>
              </a:rPr>
              <a:t>Audience Specific</a:t>
            </a:r>
          </a:p>
          <a:p>
            <a:pPr marL="228600" indent="-228600" eaLnBrk="1" hangingPunct="1">
              <a:buFont typeface="+mj-lt"/>
              <a:buAutoNum type="arabicPeriod"/>
            </a:pPr>
            <a:r>
              <a:rPr lang="en-US" baseline="0" dirty="0" smtClean="0">
                <a:latin typeface="Tahoma" charset="0"/>
              </a:rPr>
              <a:t>Resources For</a:t>
            </a:r>
            <a:endParaRPr lang="en-US" dirty="0" smtClean="0">
              <a:latin typeface="Tahoma" charset="0"/>
            </a:endParaRPr>
          </a:p>
          <a:p>
            <a:pPr eaLnBrk="1" hangingPunct="1"/>
            <a:endParaRPr lang="en-US" dirty="0" smtClean="0">
              <a:latin typeface="Tahoma" charset="0"/>
            </a:endParaRPr>
          </a:p>
          <a:p>
            <a:pPr eaLnBrk="1" hangingPunct="1"/>
            <a:endParaRPr lang="en-US" dirty="0" smtClean="0">
              <a:latin typeface="Tahoma" charset="0"/>
            </a:endParaRPr>
          </a:p>
        </p:txBody>
      </p:sp>
      <p:sp>
        <p:nvSpPr>
          <p:cNvPr id="4" name="Slide Number Placeholder 3"/>
          <p:cNvSpPr>
            <a:spLocks noGrp="1"/>
          </p:cNvSpPr>
          <p:nvPr>
            <p:ph type="sldNum" sz="quarter" idx="10"/>
          </p:nvPr>
        </p:nvSpPr>
        <p:spPr/>
        <p:txBody>
          <a:bodyPr/>
          <a:lstStyle/>
          <a:p>
            <a:fld id="{056FBFDB-C426-4434-9683-C77164F178CC}" type="slidenum">
              <a:rPr lang="en-US" smtClean="0"/>
              <a:t>3</a:t>
            </a:fld>
            <a:endParaRPr lang="en-US" dirty="0"/>
          </a:p>
        </p:txBody>
      </p:sp>
    </p:spTree>
    <p:extLst>
      <p:ext uri="{BB962C8B-B14F-4D97-AF65-F5344CB8AC3E}">
        <p14:creationId xmlns:p14="http://schemas.microsoft.com/office/powerpoint/2010/main" val="3920985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sz="800" b="1" dirty="0"/>
              <a:t>The Competency Model</a:t>
            </a:r>
            <a:r>
              <a:rPr lang="en-US" sz="800" dirty="0"/>
              <a:t> provides the business community with a means to communicate its skill needs to educators and the workforce system in a common industry-driven framework.</a:t>
            </a:r>
          </a:p>
          <a:p>
            <a:pPr eaLnBrk="1" hangingPunct="1">
              <a:lnSpc>
                <a:spcPct val="80000"/>
              </a:lnSpc>
            </a:pPr>
            <a:endParaRPr lang="en-US" sz="800" dirty="0"/>
          </a:p>
          <a:p>
            <a:pPr eaLnBrk="1" hangingPunct="1">
              <a:lnSpc>
                <a:spcPct val="80000"/>
              </a:lnSpc>
            </a:pPr>
            <a:r>
              <a:rPr lang="en-US" sz="800" dirty="0"/>
              <a:t>Collaborative effort with business, education and government to define competencies in order to identify in-demand skills.</a:t>
            </a:r>
          </a:p>
          <a:p>
            <a:pPr eaLnBrk="1" hangingPunct="1">
              <a:lnSpc>
                <a:spcPct val="80000"/>
              </a:lnSpc>
            </a:pPr>
            <a:endParaRPr lang="en-US" sz="800" dirty="0"/>
          </a:p>
          <a:p>
            <a:pPr eaLnBrk="1" hangingPunct="1">
              <a:lnSpc>
                <a:spcPct val="80000"/>
              </a:lnSpc>
            </a:pPr>
            <a:r>
              <a:rPr lang="en-US" sz="800" dirty="0"/>
              <a:t>In their simplest form, Competency Models are a clear description of what a person needs to know and be able to do to perform well in a specific job:</a:t>
            </a:r>
          </a:p>
          <a:p>
            <a:pPr lvl="1" eaLnBrk="1" hangingPunct="1">
              <a:lnSpc>
                <a:spcPct val="80000"/>
              </a:lnSpc>
            </a:pPr>
            <a:r>
              <a:rPr lang="en-US" sz="800" dirty="0"/>
              <a:t>Knowledge</a:t>
            </a:r>
          </a:p>
          <a:p>
            <a:pPr lvl="1" eaLnBrk="1" hangingPunct="1">
              <a:lnSpc>
                <a:spcPct val="80000"/>
              </a:lnSpc>
            </a:pPr>
            <a:r>
              <a:rPr lang="en-US" sz="800" dirty="0"/>
              <a:t>Skills</a:t>
            </a:r>
          </a:p>
          <a:p>
            <a:pPr lvl="1" eaLnBrk="1" hangingPunct="1">
              <a:lnSpc>
                <a:spcPct val="80000"/>
              </a:lnSpc>
            </a:pPr>
            <a:r>
              <a:rPr lang="en-US" sz="800" dirty="0"/>
              <a:t>Abilities</a:t>
            </a:r>
          </a:p>
          <a:p>
            <a:pPr eaLnBrk="1" hangingPunct="1">
              <a:lnSpc>
                <a:spcPct val="80000"/>
              </a:lnSpc>
            </a:pPr>
            <a:endParaRPr lang="en-US" sz="800" dirty="0"/>
          </a:p>
          <a:p>
            <a:pPr eaLnBrk="1" hangingPunct="1">
              <a:lnSpc>
                <a:spcPct val="80000"/>
              </a:lnSpc>
            </a:pPr>
            <a:r>
              <a:rPr lang="en-US" sz="800" dirty="0"/>
              <a:t>Competency models can also describe the requirements for:</a:t>
            </a:r>
          </a:p>
          <a:p>
            <a:pPr lvl="1" eaLnBrk="1" hangingPunct="1">
              <a:lnSpc>
                <a:spcPct val="80000"/>
              </a:lnSpc>
            </a:pPr>
            <a:r>
              <a:rPr lang="en-US" sz="800" dirty="0"/>
              <a:t>Work roles</a:t>
            </a:r>
          </a:p>
          <a:p>
            <a:pPr lvl="1" eaLnBrk="1" hangingPunct="1">
              <a:lnSpc>
                <a:spcPct val="80000"/>
              </a:lnSpc>
            </a:pPr>
            <a:r>
              <a:rPr lang="en-US" sz="800" dirty="0"/>
              <a:t>Groups of jobs/job families</a:t>
            </a:r>
          </a:p>
          <a:p>
            <a:pPr lvl="1" eaLnBrk="1" hangingPunct="1">
              <a:lnSpc>
                <a:spcPct val="80000"/>
              </a:lnSpc>
            </a:pPr>
            <a:r>
              <a:rPr lang="en-US" sz="800" dirty="0"/>
              <a:t>Entire organizations/businesses</a:t>
            </a:r>
          </a:p>
          <a:p>
            <a:pPr lvl="1" eaLnBrk="1" hangingPunct="1">
              <a:lnSpc>
                <a:spcPct val="80000"/>
              </a:lnSpc>
            </a:pPr>
            <a:r>
              <a:rPr lang="en-US" sz="800" dirty="0"/>
              <a:t>Industry sectors broad and specific</a:t>
            </a:r>
          </a:p>
          <a:p>
            <a:pPr eaLnBrk="1" hangingPunct="1">
              <a:lnSpc>
                <a:spcPct val="80000"/>
              </a:lnSpc>
            </a:pPr>
            <a:r>
              <a:rPr lang="en-US" sz="800" dirty="0"/>
              <a:t>Features:</a:t>
            </a:r>
          </a:p>
          <a:p>
            <a:pPr lvl="1" eaLnBrk="1" hangingPunct="1">
              <a:lnSpc>
                <a:spcPct val="80000"/>
              </a:lnSpc>
            </a:pPr>
            <a:r>
              <a:rPr lang="en-US" sz="800" dirty="0"/>
              <a:t>Easy online building tool</a:t>
            </a:r>
          </a:p>
          <a:p>
            <a:pPr lvl="1" eaLnBrk="1" hangingPunct="1">
              <a:lnSpc>
                <a:spcPct val="80000"/>
              </a:lnSpc>
            </a:pPr>
            <a:r>
              <a:rPr lang="en-US" sz="800" dirty="0"/>
              <a:t>Quickly identify high-demand skills</a:t>
            </a:r>
          </a:p>
          <a:p>
            <a:pPr lvl="1" eaLnBrk="1" hangingPunct="1">
              <a:lnSpc>
                <a:spcPct val="80000"/>
              </a:lnSpc>
            </a:pPr>
            <a:r>
              <a:rPr lang="en-US" sz="800" dirty="0"/>
              <a:t>High-growth Industry Models (Financial, Retail, &amp; Advanced </a:t>
            </a:r>
          </a:p>
          <a:p>
            <a:pPr lvl="1" eaLnBrk="1" hangingPunct="1">
              <a:lnSpc>
                <a:spcPct val="80000"/>
              </a:lnSpc>
            </a:pPr>
            <a:r>
              <a:rPr lang="en-US" sz="800" dirty="0"/>
              <a:t>Links to education models</a:t>
            </a:r>
          </a:p>
          <a:p>
            <a:pPr lvl="1" eaLnBrk="1" hangingPunct="1">
              <a:lnSpc>
                <a:spcPct val="80000"/>
              </a:lnSpc>
            </a:pPr>
            <a:r>
              <a:rPr lang="en-US" sz="800" dirty="0"/>
              <a:t>Success stories</a:t>
            </a:r>
          </a:p>
          <a:p>
            <a:pPr eaLnBrk="1" hangingPunct="1">
              <a:lnSpc>
                <a:spcPct val="80000"/>
              </a:lnSpc>
            </a:pPr>
            <a:r>
              <a:rPr lang="en-US" sz="800" dirty="0"/>
              <a:t>Benefits:</a:t>
            </a:r>
          </a:p>
          <a:p>
            <a:pPr lvl="1" eaLnBrk="1" hangingPunct="1">
              <a:lnSpc>
                <a:spcPct val="80000"/>
              </a:lnSpc>
            </a:pPr>
            <a:r>
              <a:rPr lang="en-US" sz="800" dirty="0"/>
              <a:t>Disseminate the information</a:t>
            </a:r>
          </a:p>
          <a:p>
            <a:pPr lvl="1" eaLnBrk="1" hangingPunct="1">
              <a:lnSpc>
                <a:spcPct val="80000"/>
              </a:lnSpc>
            </a:pPr>
            <a:r>
              <a:rPr lang="en-US" sz="800" dirty="0"/>
              <a:t>Eliminate redundancies</a:t>
            </a:r>
          </a:p>
          <a:p>
            <a:pPr lvl="1" eaLnBrk="1" hangingPunct="1">
              <a:lnSpc>
                <a:spcPct val="80000"/>
              </a:lnSpc>
            </a:pPr>
            <a:r>
              <a:rPr lang="en-US" sz="800" dirty="0"/>
              <a:t>Develop consistencies</a:t>
            </a:r>
          </a:p>
          <a:p>
            <a:pPr lvl="1" eaLnBrk="1" hangingPunct="1">
              <a:lnSpc>
                <a:spcPct val="80000"/>
              </a:lnSpc>
            </a:pPr>
            <a:r>
              <a:rPr lang="en-US" sz="800" dirty="0"/>
              <a:t>Build framework for standards, curriculum and certifications</a:t>
            </a:r>
          </a:p>
          <a:p>
            <a:pPr lvl="1" eaLnBrk="1" hangingPunct="1">
              <a:lnSpc>
                <a:spcPct val="80000"/>
              </a:lnSpc>
            </a:pPr>
            <a:r>
              <a:rPr lang="en-US" sz="800" dirty="0"/>
              <a:t>Assist in decision making</a:t>
            </a:r>
            <a:br>
              <a:rPr lang="en-US" sz="800" dirty="0"/>
            </a:br>
            <a:endParaRPr lang="en-US" sz="800"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30</a:t>
            </a:fld>
            <a:endParaRPr lang="en-US" dirty="0"/>
          </a:p>
        </p:txBody>
      </p:sp>
    </p:spTree>
    <p:extLst>
      <p:ext uri="{BB962C8B-B14F-4D97-AF65-F5344CB8AC3E}">
        <p14:creationId xmlns:p14="http://schemas.microsoft.com/office/powerpoint/2010/main" val="1283416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effectLst/>
              </a:rPr>
              <a:t>CareerOneStop’s</a:t>
            </a:r>
            <a:r>
              <a:rPr lang="en-US" dirty="0" smtClean="0">
                <a:effectLst/>
              </a:rPr>
              <a:t> Green Careers section provides an outline of green careers in today’s changing workplaces. Check out the following pages to begin understanding these green work options.</a:t>
            </a:r>
          </a:p>
          <a:p>
            <a:r>
              <a:rPr lang="en-US" dirty="0" smtClean="0"/>
              <a:t/>
            </a:r>
            <a:br>
              <a:rPr lang="en-US" dirty="0" smtClean="0"/>
            </a:br>
            <a:r>
              <a:rPr lang="en-US" b="1" dirty="0" smtClean="0">
                <a:effectLst/>
              </a:rPr>
              <a:t>Want an overview of three different types of green careers?</a:t>
            </a:r>
            <a:r>
              <a:rPr lang="en-US" dirty="0" smtClean="0">
                <a:effectLst/>
              </a:rPr>
              <a:t/>
            </a:r>
            <a:br>
              <a:rPr lang="en-US" dirty="0" smtClean="0">
                <a:effectLst/>
              </a:rPr>
            </a:br>
            <a:r>
              <a:rPr lang="en-US" dirty="0" smtClean="0">
                <a:effectLst/>
              </a:rPr>
              <a:t>Visit </a:t>
            </a:r>
            <a:r>
              <a:rPr lang="en-US" u="sng" dirty="0">
                <a:hlinkClick r:id="rId3"/>
              </a:rPr>
              <a:t>What Are Green Careers?</a:t>
            </a:r>
            <a:endParaRPr lang="en-US" dirty="0" smtClean="0">
              <a:effectLst/>
            </a:endParaRPr>
          </a:p>
          <a:p>
            <a:r>
              <a:rPr lang="en-US" b="1" dirty="0" smtClean="0">
                <a:effectLst/>
              </a:rPr>
              <a:t>Want to find details like skills, wages, and education needed for more than 200 green careers?</a:t>
            </a:r>
            <a:r>
              <a:rPr lang="en-US" dirty="0" smtClean="0">
                <a:effectLst/>
              </a:rPr>
              <a:t/>
            </a:r>
            <a:br>
              <a:rPr lang="en-US" dirty="0" smtClean="0">
                <a:effectLst/>
              </a:rPr>
            </a:br>
            <a:r>
              <a:rPr lang="en-US" dirty="0" smtClean="0">
                <a:effectLst/>
              </a:rPr>
              <a:t>Visit </a:t>
            </a:r>
            <a:r>
              <a:rPr lang="en-US" u="sng" dirty="0">
                <a:hlinkClick r:id="rId4"/>
              </a:rPr>
              <a:t>Explore Green Careers</a:t>
            </a:r>
            <a:r>
              <a:rPr lang="en-US" dirty="0" smtClean="0">
                <a:effectLst/>
              </a:rPr>
              <a:t>. You can begin exploring in 12 different career sectors.</a:t>
            </a:r>
          </a:p>
          <a:p>
            <a:r>
              <a:rPr lang="en-US" b="1" dirty="0" smtClean="0">
                <a:effectLst/>
              </a:rPr>
              <a:t>Want to explore green careers based on the level of education or training required?</a:t>
            </a:r>
            <a:r>
              <a:rPr lang="en-US" dirty="0" smtClean="0">
                <a:effectLst/>
              </a:rPr>
              <a:t/>
            </a:r>
            <a:br>
              <a:rPr lang="en-US" dirty="0" smtClean="0">
                <a:effectLst/>
              </a:rPr>
            </a:br>
            <a:r>
              <a:rPr lang="en-US" dirty="0" smtClean="0">
                <a:effectLst/>
              </a:rPr>
              <a:t>Visit </a:t>
            </a:r>
            <a:r>
              <a:rPr lang="en-US" u="sng" dirty="0">
                <a:hlinkClick r:id="rId5"/>
              </a:rPr>
              <a:t>Find Education and Training</a:t>
            </a:r>
            <a:r>
              <a:rPr lang="en-US" dirty="0" smtClean="0">
                <a:effectLst/>
              </a:rPr>
              <a:t>. You’ll be able to click through to find real training programs in your local area.</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31</a:t>
            </a:fld>
            <a:endParaRPr lang="en-US" dirty="0"/>
          </a:p>
        </p:txBody>
      </p:sp>
    </p:spTree>
    <p:extLst>
      <p:ext uri="{BB962C8B-B14F-4D97-AF65-F5344CB8AC3E}">
        <p14:creationId xmlns:p14="http://schemas.microsoft.com/office/powerpoint/2010/main" val="3553332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now</a:t>
            </a:r>
            <a:r>
              <a:rPr lang="en-US" baseline="0" dirty="0" smtClean="0"/>
              <a:t> find CareerOneStop’s great resources in a easy way on your mobile device. </a:t>
            </a:r>
          </a:p>
          <a:p>
            <a:endParaRPr lang="en-US" baseline="0" dirty="0" smtClean="0"/>
          </a:p>
          <a:p>
            <a:r>
              <a:rPr lang="en-US" dirty="0">
                <a:latin typeface="Arial" charset="0"/>
              </a:rPr>
              <a:t>CareerOneStop now offers </a:t>
            </a:r>
            <a:r>
              <a:rPr lang="en-US" dirty="0" smtClean="0">
                <a:latin typeface="Arial" charset="0"/>
              </a:rPr>
              <a:t>32 </a:t>
            </a:r>
            <a:r>
              <a:rPr lang="en-US" dirty="0">
                <a:latin typeface="Arial" charset="0"/>
              </a:rPr>
              <a:t>mobile web applications:</a:t>
            </a:r>
          </a:p>
          <a:p>
            <a:endParaRPr lang="en-US" dirty="0">
              <a:latin typeface="Arial" charset="0"/>
            </a:endParaRPr>
          </a:p>
          <a:p>
            <a:endParaRPr lang="en-US" dirty="0">
              <a:latin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FBFDB-C426-4434-9683-C77164F178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2736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CareerOneStop</a:t>
            </a:r>
            <a:r>
              <a:rPr lang="en-US" baseline="0" dirty="0" smtClean="0"/>
              <a:t> News Center covers three areas:</a:t>
            </a:r>
          </a:p>
          <a:p>
            <a:pPr marL="228600" indent="-228600">
              <a:buFont typeface="+mj-lt"/>
              <a:buAutoNum type="arabicPeriod"/>
            </a:pPr>
            <a:r>
              <a:rPr lang="en-US" baseline="0" dirty="0" smtClean="0"/>
              <a:t>COS Blog</a:t>
            </a:r>
          </a:p>
          <a:p>
            <a:pPr marL="228600" indent="-228600">
              <a:buFont typeface="+mj-lt"/>
              <a:buAutoNum type="arabicPeriod"/>
            </a:pPr>
            <a:r>
              <a:rPr lang="en-US" baseline="0" dirty="0" smtClean="0"/>
              <a:t>Outreach materials</a:t>
            </a:r>
          </a:p>
          <a:p>
            <a:pPr marL="228600" indent="-228600">
              <a:buFont typeface="+mj-lt"/>
              <a:buAutoNum type="arabicPeriod"/>
            </a:pPr>
            <a:r>
              <a:rPr lang="en-US" baseline="0" dirty="0" smtClean="0"/>
              <a:t>News</a:t>
            </a:r>
          </a:p>
          <a:p>
            <a:pPr marL="228600" indent="-228600">
              <a:buFont typeface="+mj-lt"/>
              <a:buAutoNum type="arabicPeriod"/>
            </a:pPr>
            <a:r>
              <a:rPr lang="en-US" baseline="0" smtClean="0"/>
              <a:t>News Roundup</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33</a:t>
            </a:fld>
            <a:endParaRPr lang="en-US" dirty="0"/>
          </a:p>
        </p:txBody>
      </p:sp>
    </p:spTree>
    <p:extLst>
      <p:ext uri="{BB962C8B-B14F-4D97-AF65-F5344CB8AC3E}">
        <p14:creationId xmlns:p14="http://schemas.microsoft.com/office/powerpoint/2010/main" val="3875551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Blogs are typically written weekly</a:t>
            </a:r>
            <a:r>
              <a:rPr lang="en-US" baseline="0" dirty="0" smtClean="0"/>
              <a:t> and can also be found in the Top News section on the COS home page</a:t>
            </a:r>
          </a:p>
          <a:p>
            <a:r>
              <a:rPr lang="en-US" dirty="0" smtClean="0"/>
              <a:t>https://blog.careeronestop.org/</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34</a:t>
            </a:fld>
            <a:endParaRPr lang="en-US" dirty="0"/>
          </a:p>
        </p:txBody>
      </p:sp>
    </p:spTree>
    <p:extLst>
      <p:ext uri="{BB962C8B-B14F-4D97-AF65-F5344CB8AC3E}">
        <p14:creationId xmlns:p14="http://schemas.microsoft.com/office/powerpoint/2010/main" val="1614139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Outreach materials help you answer career, education, and workplace questions. </a:t>
            </a:r>
            <a:endParaRPr lang="en-US" dirty="0" smtClean="0"/>
          </a:p>
          <a:p>
            <a:endParaRPr lang="en-US" dirty="0" smtClean="0"/>
          </a:p>
          <a:p>
            <a:r>
              <a:rPr lang="en-US" dirty="0" smtClean="0"/>
              <a:t>Here </a:t>
            </a:r>
            <a:r>
              <a:rPr lang="en-US" dirty="0"/>
              <a:t>you'll find brochures and presentations to download, print, or share:</a:t>
            </a:r>
          </a:p>
          <a:p>
            <a:r>
              <a:rPr lang="en-US" u="sng" dirty="0">
                <a:hlinkClick r:id="rId3" tooltip="Outreach Jobseekers"/>
              </a:rPr>
              <a:t>For Job Seekers and Workers</a:t>
            </a:r>
            <a:endParaRPr lang="en-US" dirty="0"/>
          </a:p>
          <a:p>
            <a:r>
              <a:rPr lang="en-US" u="sng" dirty="0">
                <a:hlinkClick r:id="rId4" tooltip="Outreach Businesses"/>
              </a:rPr>
              <a:t>For Businesses</a:t>
            </a:r>
            <a:endParaRPr lang="en-US" dirty="0"/>
          </a:p>
          <a:p>
            <a:r>
              <a:rPr lang="en-US" u="sng" dirty="0">
                <a:hlinkClick r:id="rId5" tooltip="Outreach Parents"/>
              </a:rPr>
              <a:t>For Parents, Students, and Youth</a:t>
            </a:r>
            <a:endParaRPr lang="en-US" dirty="0"/>
          </a:p>
          <a:p>
            <a:r>
              <a:rPr lang="en-US" u="sng" dirty="0">
                <a:hlinkClick r:id="rId6" tooltip="Outreach Veterans"/>
              </a:rPr>
              <a:t>For Veterans and Transitioning Military Personnel</a:t>
            </a:r>
            <a:endParaRPr lang="en-US" dirty="0"/>
          </a:p>
          <a:p>
            <a:r>
              <a:rPr lang="en-US" u="sng" dirty="0">
                <a:hlinkClick r:id="rId7" tooltip="Counselors"/>
              </a:rPr>
              <a:t>For Counselors, Trainers, and Workforce Professionals</a:t>
            </a:r>
            <a:endParaRPr lang="en-US" dirty="0"/>
          </a:p>
          <a:p>
            <a:r>
              <a:rPr lang="en-US" u="sng" dirty="0">
                <a:hlinkClick r:id="rId8" tooltip="Other U.S. Department of Labor Resources"/>
              </a:rPr>
              <a:t>Other U.S. Department of Labor Resources</a:t>
            </a:r>
            <a:endParaRPr lang="en-US" dirty="0"/>
          </a:p>
          <a:p>
            <a:r>
              <a:rPr lang="en-US" u="sng" dirty="0">
                <a:hlinkClick r:id="rId9" tooltip="Spanish Language Materials"/>
              </a:rPr>
              <a:t>Spanish Language Materials</a:t>
            </a:r>
            <a:endParaRPr lang="en-US" dirty="0"/>
          </a:p>
          <a:p>
            <a:endParaRPr lang="en-US" dirty="0" smtClean="0"/>
          </a:p>
          <a:p>
            <a:endParaRPr lang="en-US" dirty="0" smtClean="0"/>
          </a:p>
          <a:p>
            <a:r>
              <a:rPr lang="en-US" dirty="0" smtClean="0"/>
              <a:t>Let watch the</a:t>
            </a:r>
            <a:r>
              <a:rPr lang="en-US" baseline="0" dirty="0" smtClean="0"/>
              <a:t> intro video</a:t>
            </a:r>
          </a:p>
          <a:p>
            <a:r>
              <a:rPr lang="en-US" dirty="0" smtClean="0"/>
              <a:t>https://www.careeronestop.org/outreach/outreach-materials.aspx</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35</a:t>
            </a:fld>
            <a:endParaRPr lang="en-US" dirty="0"/>
          </a:p>
        </p:txBody>
      </p:sp>
    </p:spTree>
    <p:extLst>
      <p:ext uri="{BB962C8B-B14F-4D97-AF65-F5344CB8AC3E}">
        <p14:creationId xmlns:p14="http://schemas.microsoft.com/office/powerpoint/2010/main" val="3705284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news, updates, and feedback about CareerOneStop.</a:t>
            </a:r>
          </a:p>
          <a:p>
            <a:endParaRPr lang="en-US" dirty="0"/>
          </a:p>
          <a:p>
            <a:r>
              <a:rPr lang="en-US" dirty="0"/>
              <a:t>Also have a blog here:  http://blog.careeronestop.org/</a:t>
            </a:r>
          </a:p>
          <a:p>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36</a:t>
            </a:fld>
            <a:endParaRPr lang="en-US" dirty="0"/>
          </a:p>
        </p:txBody>
      </p:sp>
    </p:spTree>
    <p:extLst>
      <p:ext uri="{BB962C8B-B14F-4D97-AF65-F5344CB8AC3E}">
        <p14:creationId xmlns:p14="http://schemas.microsoft.com/office/powerpoint/2010/main" val="2215414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The For Developers section o</a:t>
            </a:r>
            <a:r>
              <a:rPr lang="en-US" baseline="0" dirty="0" smtClean="0"/>
              <a:t>ffers three different options for utilizing </a:t>
            </a:r>
            <a:r>
              <a:rPr lang="en-US" baseline="0" dirty="0" err="1" smtClean="0"/>
              <a:t>C</a:t>
            </a:r>
            <a:r>
              <a:rPr lang="en-US" dirty="0" err="1" smtClean="0"/>
              <a:t>areerOneStop’s</a:t>
            </a:r>
            <a:r>
              <a:rPr lang="en-US" dirty="0" smtClean="0"/>
              <a:t> range of career, education, and employment data </a:t>
            </a:r>
          </a:p>
          <a:p>
            <a:pPr marL="228600" indent="-228600" eaLnBrk="1" hangingPunct="1">
              <a:buFont typeface="+mj-lt"/>
              <a:buAutoNum type="arabicPeriod"/>
            </a:pPr>
            <a:r>
              <a:rPr lang="en-US" dirty="0" smtClean="0"/>
              <a:t>Data Downloads</a:t>
            </a:r>
          </a:p>
          <a:p>
            <a:pPr marL="228600" indent="-228600" eaLnBrk="1" hangingPunct="1">
              <a:buFont typeface="+mj-lt"/>
              <a:buAutoNum type="arabicPeriod"/>
            </a:pPr>
            <a:r>
              <a:rPr lang="en-US" dirty="0" smtClean="0"/>
              <a:t>Web APIs</a:t>
            </a:r>
          </a:p>
          <a:p>
            <a:pPr marL="228600" indent="-228600" eaLnBrk="1" hangingPunct="1">
              <a:buFont typeface="+mj-lt"/>
              <a:buAutoNum type="arabicPeriod"/>
            </a:pPr>
            <a:r>
              <a:rPr lang="en-US" dirty="0" smtClean="0"/>
              <a:t>Link to Us</a:t>
            </a:r>
          </a:p>
          <a:p>
            <a:pPr eaLnBrk="1" hangingPunct="1"/>
            <a:r>
              <a:rPr lang="en-US" dirty="0" smtClean="0"/>
              <a:t>4. Widgets and logos</a:t>
            </a:r>
          </a:p>
        </p:txBody>
      </p:sp>
      <p:sp>
        <p:nvSpPr>
          <p:cNvPr id="4" name="Slide Number Placeholder 3"/>
          <p:cNvSpPr>
            <a:spLocks noGrp="1"/>
          </p:cNvSpPr>
          <p:nvPr>
            <p:ph type="sldNum" sz="quarter" idx="10"/>
          </p:nvPr>
        </p:nvSpPr>
        <p:spPr/>
        <p:txBody>
          <a:bodyPr/>
          <a:lstStyle/>
          <a:p>
            <a:fld id="{056FBFDB-C426-4434-9683-C77164F178CC}" type="slidenum">
              <a:rPr lang="en-US" smtClean="0"/>
              <a:t>37</a:t>
            </a:fld>
            <a:endParaRPr lang="en-US" dirty="0"/>
          </a:p>
        </p:txBody>
      </p:sp>
    </p:spTree>
    <p:extLst>
      <p:ext uri="{BB962C8B-B14F-4D97-AF65-F5344CB8AC3E}">
        <p14:creationId xmlns:p14="http://schemas.microsoft.com/office/powerpoint/2010/main" val="1307613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Data downloads</a:t>
            </a:r>
            <a:r>
              <a:rPr lang="en-US" baseline="0" dirty="0" smtClean="0"/>
              <a:t> provides access to the data files to use as you want</a:t>
            </a:r>
            <a:endParaRPr lang="en-US" dirty="0" smtClean="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38</a:t>
            </a:fld>
            <a:endParaRPr lang="en-US" dirty="0"/>
          </a:p>
        </p:txBody>
      </p:sp>
    </p:spTree>
    <p:extLst>
      <p:ext uri="{BB962C8B-B14F-4D97-AF65-F5344CB8AC3E}">
        <p14:creationId xmlns:p14="http://schemas.microsoft.com/office/powerpoint/2010/main" val="4283883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err="1" smtClean="0"/>
              <a:t>CareerOneStop</a:t>
            </a:r>
            <a:r>
              <a:rPr lang="en-US" dirty="0" smtClean="0"/>
              <a:t> offers Web API as a way to exchange data, information, and even online tools seamlessly between Web sites.</a:t>
            </a:r>
          </a:p>
          <a:p>
            <a:pPr eaLnBrk="1" hangingPunct="1"/>
            <a:r>
              <a:rPr lang="en-US" dirty="0" err="1" smtClean="0"/>
              <a:t>CareerOneStop</a:t>
            </a:r>
            <a:r>
              <a:rPr lang="en-US" dirty="0" smtClean="0"/>
              <a:t> does the work of collecting and updating the data, while you display a customized version on your site.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39</a:t>
            </a:fld>
            <a:endParaRPr lang="en-US" dirty="0"/>
          </a:p>
        </p:txBody>
      </p:sp>
    </p:spTree>
    <p:extLst>
      <p:ext uri="{BB962C8B-B14F-4D97-AF65-F5344CB8AC3E}">
        <p14:creationId xmlns:p14="http://schemas.microsoft.com/office/powerpoint/2010/main" val="987878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Three Main Sections in the Explore Careers Category</a:t>
            </a:r>
            <a:endParaRPr lang="en-US" dirty="0"/>
          </a:p>
          <a:p>
            <a:pPr marL="171450" indent="-171450">
              <a:buFont typeface="Arial" pitchFamily="34" charset="0"/>
              <a:buChar char="•"/>
            </a:pPr>
            <a:r>
              <a:rPr lang="en-US" dirty="0" smtClean="0"/>
              <a:t>Self assessments</a:t>
            </a:r>
          </a:p>
          <a:p>
            <a:pPr marL="171450" indent="-171450">
              <a:buFont typeface="Arial" pitchFamily="34" charset="0"/>
              <a:buChar char="•"/>
            </a:pPr>
            <a:r>
              <a:rPr lang="en-US" dirty="0" smtClean="0"/>
              <a:t>Learn about careers</a:t>
            </a:r>
          </a:p>
          <a:p>
            <a:pPr marL="171450" indent="-171450">
              <a:buFont typeface="Arial" pitchFamily="34" charset="0"/>
              <a:buChar char="•"/>
            </a:pPr>
            <a:r>
              <a:rPr lang="en-US" dirty="0" smtClean="0"/>
              <a:t>Plan your career</a:t>
            </a:r>
          </a:p>
          <a:p>
            <a:endParaRPr lang="en-US" dirty="0" smtClean="0"/>
          </a:p>
          <a:p>
            <a:r>
              <a:rPr lang="en-US" dirty="0" smtClean="0"/>
              <a:t>Highlighting the</a:t>
            </a:r>
            <a:r>
              <a:rPr lang="en-US" baseline="0" dirty="0" smtClean="0"/>
              <a:t> Occupation Profile as a key tool in this category</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a:t>
            </a:fld>
            <a:endParaRPr lang="en-US" dirty="0"/>
          </a:p>
        </p:txBody>
      </p:sp>
    </p:spTree>
    <p:extLst>
      <p:ext uri="{BB962C8B-B14F-4D97-AF65-F5344CB8AC3E}">
        <p14:creationId xmlns:p14="http://schemas.microsoft.com/office/powerpoint/2010/main" val="1360504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option is to add a link from other sites and tap</a:t>
            </a:r>
            <a:r>
              <a:rPr lang="en-US" baseline="0" dirty="0" smtClean="0"/>
              <a:t> into the assets developed and maintained by </a:t>
            </a:r>
            <a:r>
              <a:rPr lang="en-US" baseline="0" dirty="0" err="1" smtClean="0"/>
              <a:t>CareerOneStop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40</a:t>
            </a:fld>
            <a:endParaRPr lang="en-US" dirty="0"/>
          </a:p>
        </p:txBody>
      </p:sp>
    </p:spTree>
    <p:extLst>
      <p:ext uri="{BB962C8B-B14F-4D97-AF65-F5344CB8AC3E}">
        <p14:creationId xmlns:p14="http://schemas.microsoft.com/office/powerpoint/2010/main" val="2336286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entire</a:t>
            </a:r>
            <a:r>
              <a:rPr lang="en-US" baseline="0" dirty="0" smtClean="0"/>
              <a:t> website can be translated into Spanish. Click in upper right corner.</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41</a:t>
            </a:fld>
            <a:endParaRPr lang="en-US" dirty="0"/>
          </a:p>
        </p:txBody>
      </p:sp>
    </p:spTree>
    <p:extLst>
      <p:ext uri="{BB962C8B-B14F-4D97-AF65-F5344CB8AC3E}">
        <p14:creationId xmlns:p14="http://schemas.microsoft.com/office/powerpoint/2010/main" val="1045267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large percentage</a:t>
            </a:r>
            <a:r>
              <a:rPr lang="en-US" baseline="0" dirty="0" smtClean="0"/>
              <a:t> of the content and tools have been made responsive to work from mobile devices</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42</a:t>
            </a:fld>
            <a:endParaRPr lang="en-US" dirty="0"/>
          </a:p>
        </p:txBody>
      </p:sp>
    </p:spTree>
    <p:extLst>
      <p:ext uri="{BB962C8B-B14F-4D97-AF65-F5344CB8AC3E}">
        <p14:creationId xmlns:p14="http://schemas.microsoft.com/office/powerpoint/2010/main" val="3089995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Chat with </a:t>
            </a:r>
            <a:r>
              <a:rPr lang="en-US" sz="1200" b="0" i="0" kern="1200" dirty="0" err="1" smtClean="0">
                <a:solidFill>
                  <a:schemeClr val="tx1"/>
                </a:solidFill>
                <a:effectLst/>
                <a:latin typeface="+mn-lt"/>
                <a:ea typeface="+mn-ea"/>
                <a:cs typeface="+mn-cs"/>
              </a:rPr>
              <a:t>CareerOneStop</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Did you know </a:t>
            </a:r>
            <a:r>
              <a:rPr lang="en-US" sz="1200" b="0" i="0" kern="1200" dirty="0" err="1" smtClean="0">
                <a:solidFill>
                  <a:schemeClr val="tx1"/>
                </a:solidFill>
                <a:effectLst/>
                <a:latin typeface="+mn-lt"/>
                <a:ea typeface="+mn-ea"/>
                <a:cs typeface="+mn-cs"/>
              </a:rPr>
              <a:t>CareerOneStop</a:t>
            </a:r>
            <a:r>
              <a:rPr lang="en-US" sz="1200" b="0" i="0" kern="1200" dirty="0" smtClean="0">
                <a:solidFill>
                  <a:schemeClr val="tx1"/>
                </a:solidFill>
                <a:effectLst/>
                <a:latin typeface="+mn-lt"/>
                <a:ea typeface="+mn-ea"/>
                <a:cs typeface="+mn-cs"/>
              </a:rPr>
              <a:t> now has a </a:t>
            </a:r>
            <a:r>
              <a:rPr lang="en-US" sz="1200" b="0" i="0" kern="1200" dirty="0" err="1" smtClean="0">
                <a:solidFill>
                  <a:schemeClr val="tx1"/>
                </a:solidFill>
                <a:effectLst/>
                <a:latin typeface="+mn-lt"/>
                <a:ea typeface="+mn-ea"/>
                <a:cs typeface="+mn-cs"/>
              </a:rPr>
              <a:t>chatbot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You’ll find </a:t>
            </a:r>
            <a:r>
              <a:rPr lang="en-US" sz="1200" b="0" i="0" kern="1200" dirty="0" err="1" smtClean="0">
                <a:solidFill>
                  <a:schemeClr val="tx1"/>
                </a:solidFill>
                <a:effectLst/>
                <a:latin typeface="+mn-lt"/>
                <a:ea typeface="+mn-ea"/>
                <a:cs typeface="+mn-cs"/>
              </a:rPr>
              <a:t>CareerBot</a:t>
            </a:r>
            <a:r>
              <a:rPr lang="en-US" sz="1200" b="0" i="0" kern="1200" dirty="0" smtClean="0">
                <a:solidFill>
                  <a:schemeClr val="tx1"/>
                </a:solidFill>
                <a:effectLst/>
                <a:latin typeface="+mn-lt"/>
                <a:ea typeface="+mn-ea"/>
                <a:cs typeface="+mn-cs"/>
              </a:rPr>
              <a:t> on every one of our web pages, whether you’re on a computer, tablet, or phone. Just look for the friendly icon in the lower right of your screen.</a:t>
            </a:r>
          </a:p>
          <a:p>
            <a:r>
              <a:rPr lang="en-US" sz="1200" b="0" i="0" kern="1200" dirty="0" smtClean="0">
                <a:solidFill>
                  <a:schemeClr val="tx1"/>
                </a:solidFill>
                <a:effectLst/>
                <a:latin typeface="+mn-lt"/>
                <a:ea typeface="+mn-ea"/>
                <a:cs typeface="+mn-cs"/>
              </a:rPr>
              <a:t>Ask </a:t>
            </a:r>
            <a:r>
              <a:rPr lang="en-US" sz="1200" b="0" i="0" kern="1200" dirty="0" err="1" smtClean="0">
                <a:solidFill>
                  <a:schemeClr val="tx1"/>
                </a:solidFill>
                <a:effectLst/>
                <a:latin typeface="+mn-lt"/>
                <a:ea typeface="+mn-ea"/>
                <a:cs typeface="+mn-cs"/>
              </a:rPr>
              <a:t>CareerBot</a:t>
            </a:r>
            <a:r>
              <a:rPr lang="en-US" sz="1200" b="0" i="0" kern="1200" dirty="0" smtClean="0">
                <a:solidFill>
                  <a:schemeClr val="tx1"/>
                </a:solidFill>
                <a:effectLst/>
                <a:latin typeface="+mn-lt"/>
                <a:ea typeface="+mn-ea"/>
                <a:cs typeface="+mn-cs"/>
              </a:rPr>
              <a:t> to help you find your favorite </a:t>
            </a:r>
            <a:r>
              <a:rPr lang="en-US" sz="1200" b="0" i="0" kern="1200" dirty="0" err="1" smtClean="0">
                <a:solidFill>
                  <a:schemeClr val="tx1"/>
                </a:solidFill>
                <a:effectLst/>
                <a:latin typeface="+mn-lt"/>
                <a:ea typeface="+mn-ea"/>
                <a:cs typeface="+mn-cs"/>
              </a:rPr>
              <a:t>CareerOneStop</a:t>
            </a:r>
            <a:r>
              <a:rPr lang="en-US" sz="1200" b="0" i="0" kern="1200" dirty="0" smtClean="0">
                <a:solidFill>
                  <a:schemeClr val="tx1"/>
                </a:solidFill>
                <a:effectLst/>
                <a:latin typeface="+mn-lt"/>
                <a:ea typeface="+mn-ea"/>
                <a:cs typeface="+mn-cs"/>
              </a:rPr>
              <a:t> resource—or, to discover something entirely new on any of </a:t>
            </a:r>
            <a:r>
              <a:rPr lang="en-US" sz="1200" b="0" i="0" kern="1200" dirty="0" err="1" smtClean="0">
                <a:solidFill>
                  <a:schemeClr val="tx1"/>
                </a:solidFill>
                <a:effectLst/>
                <a:latin typeface="+mn-lt"/>
                <a:ea typeface="+mn-ea"/>
                <a:cs typeface="+mn-cs"/>
              </a:rPr>
              <a:t>CareerOneStop’s</a:t>
            </a:r>
            <a:r>
              <a:rPr lang="en-US" sz="1200" b="0" i="0" kern="1200" dirty="0" smtClean="0">
                <a:solidFill>
                  <a:schemeClr val="tx1"/>
                </a:solidFill>
                <a:effectLst/>
                <a:latin typeface="+mn-lt"/>
                <a:ea typeface="+mn-ea"/>
                <a:cs typeface="+mn-cs"/>
              </a:rPr>
              <a:t> sites. You can use </a:t>
            </a:r>
            <a:r>
              <a:rPr lang="en-US" sz="1200" b="0" i="0" kern="1200" dirty="0" err="1" smtClean="0">
                <a:solidFill>
                  <a:schemeClr val="tx1"/>
                </a:solidFill>
                <a:effectLst/>
                <a:latin typeface="+mn-lt"/>
                <a:ea typeface="+mn-ea"/>
                <a:cs typeface="+mn-cs"/>
              </a:rPr>
              <a:t>CareerBot’s</a:t>
            </a:r>
            <a:r>
              <a:rPr lang="en-US" sz="1200" b="0" i="0" kern="1200" dirty="0" smtClean="0">
                <a:solidFill>
                  <a:schemeClr val="tx1"/>
                </a:solidFill>
                <a:effectLst/>
                <a:latin typeface="+mn-lt"/>
                <a:ea typeface="+mn-ea"/>
                <a:cs typeface="+mn-cs"/>
              </a:rPr>
              <a:t> menu or you can type in a question to find what you’re looking for. </a:t>
            </a:r>
            <a:r>
              <a:rPr lang="en-US" sz="1200" b="0" i="0" kern="1200" dirty="0" err="1" smtClean="0">
                <a:solidFill>
                  <a:schemeClr val="tx1"/>
                </a:solidFill>
                <a:effectLst/>
                <a:latin typeface="+mn-lt"/>
                <a:ea typeface="+mn-ea"/>
                <a:cs typeface="+mn-cs"/>
              </a:rPr>
              <a:t>CareerBot</a:t>
            </a:r>
            <a:r>
              <a:rPr lang="en-US" sz="1200" b="0" i="0" kern="1200" dirty="0" smtClean="0">
                <a:solidFill>
                  <a:schemeClr val="tx1"/>
                </a:solidFill>
                <a:effectLst/>
                <a:latin typeface="+mn-lt"/>
                <a:ea typeface="+mn-ea"/>
                <a:cs typeface="+mn-cs"/>
              </a:rPr>
              <a:t> will direct you to the </a:t>
            </a:r>
            <a:r>
              <a:rPr lang="en-US" sz="1200" b="0" i="0" kern="1200" dirty="0" err="1" smtClean="0">
                <a:solidFill>
                  <a:schemeClr val="tx1"/>
                </a:solidFill>
                <a:effectLst/>
                <a:latin typeface="+mn-lt"/>
                <a:ea typeface="+mn-ea"/>
                <a:cs typeface="+mn-cs"/>
              </a:rPr>
              <a:t>CareerOneStop</a:t>
            </a:r>
            <a:r>
              <a:rPr lang="en-US" sz="1200" b="0" i="0" kern="1200" dirty="0" smtClean="0">
                <a:solidFill>
                  <a:schemeClr val="tx1"/>
                </a:solidFill>
                <a:effectLst/>
                <a:latin typeface="+mn-lt"/>
                <a:ea typeface="+mn-ea"/>
                <a:cs typeface="+mn-cs"/>
              </a:rPr>
              <a:t> resource that best meets your needs. For some of </a:t>
            </a:r>
            <a:r>
              <a:rPr lang="en-US" sz="1200" b="0" i="0" kern="1200" dirty="0" err="1" smtClean="0">
                <a:solidFill>
                  <a:schemeClr val="tx1"/>
                </a:solidFill>
                <a:effectLst/>
                <a:latin typeface="+mn-lt"/>
                <a:ea typeface="+mn-ea"/>
                <a:cs typeface="+mn-cs"/>
              </a:rPr>
              <a:t>CareerOneStop’s</a:t>
            </a:r>
            <a:r>
              <a:rPr lang="en-US" sz="1200" b="0" i="0" kern="1200" dirty="0" smtClean="0">
                <a:solidFill>
                  <a:schemeClr val="tx1"/>
                </a:solidFill>
                <a:effectLst/>
                <a:latin typeface="+mn-lt"/>
                <a:ea typeface="+mn-ea"/>
                <a:cs typeface="+mn-cs"/>
              </a:rPr>
              <a:t> most-used tools—including the Job Finder, Salary Finder, and more—you’ll even find your results returned right inside your chat window.</a:t>
            </a:r>
          </a:p>
          <a:p>
            <a:r>
              <a:rPr lang="en-US" sz="1200" b="0" i="0" kern="1200" dirty="0" err="1" smtClean="0">
                <a:solidFill>
                  <a:schemeClr val="tx1"/>
                </a:solidFill>
                <a:effectLst/>
                <a:latin typeface="+mn-lt"/>
                <a:ea typeface="+mn-ea"/>
                <a:cs typeface="+mn-cs"/>
              </a:rPr>
              <a:t>CareerBot</a:t>
            </a:r>
            <a:r>
              <a:rPr lang="en-US" sz="1200" b="0" i="0" kern="1200" dirty="0" smtClean="0">
                <a:solidFill>
                  <a:schemeClr val="tx1"/>
                </a:solidFill>
                <a:effectLst/>
                <a:latin typeface="+mn-lt"/>
                <a:ea typeface="+mn-ea"/>
                <a:cs typeface="+mn-cs"/>
              </a:rPr>
              <a:t> is a bot, not a real person—and still getting up to speed on the best way to help you navigate the wealth of information on </a:t>
            </a:r>
            <a:r>
              <a:rPr lang="en-US" sz="1200" b="0" i="0" kern="1200" dirty="0" err="1" smtClean="0">
                <a:solidFill>
                  <a:schemeClr val="tx1"/>
                </a:solidFill>
                <a:effectLst/>
                <a:latin typeface="+mn-lt"/>
                <a:ea typeface="+mn-ea"/>
                <a:cs typeface="+mn-cs"/>
              </a:rPr>
              <a:t>CareerOneStop</a:t>
            </a:r>
            <a:r>
              <a:rPr lang="en-US" sz="1200" b="0" i="0" kern="1200" dirty="0" smtClean="0">
                <a:solidFill>
                  <a:schemeClr val="tx1"/>
                </a:solidFill>
                <a:effectLst/>
                <a:latin typeface="+mn-lt"/>
                <a:ea typeface="+mn-ea"/>
                <a:cs typeface="+mn-cs"/>
              </a:rPr>
              <a:t> websites. So if you don’t find what you’re looking for the first time, please be patient and try again—and then send us an email at </a:t>
            </a:r>
            <a:r>
              <a:rPr lang="en-US" sz="1200" b="0" i="0" u="sng" kern="1200" dirty="0" smtClean="0">
                <a:solidFill>
                  <a:schemeClr val="tx1"/>
                </a:solidFill>
                <a:effectLst/>
                <a:latin typeface="+mn-lt"/>
                <a:ea typeface="+mn-ea"/>
                <a:cs typeface="+mn-cs"/>
                <a:hlinkClick r:id="rId3"/>
              </a:rPr>
              <a:t>info@careeronestop.org</a:t>
            </a:r>
            <a:r>
              <a:rPr lang="en-US" sz="1200" b="0" i="0" kern="1200" dirty="0" smtClean="0">
                <a:solidFill>
                  <a:schemeClr val="tx1"/>
                </a:solidFill>
                <a:effectLst/>
                <a:latin typeface="+mn-lt"/>
                <a:ea typeface="+mn-ea"/>
                <a:cs typeface="+mn-cs"/>
              </a:rPr>
              <a:t> to let us know what </a:t>
            </a:r>
            <a:r>
              <a:rPr lang="en-US" sz="1200" b="0" i="0" kern="1200" dirty="0" err="1" smtClean="0">
                <a:solidFill>
                  <a:schemeClr val="tx1"/>
                </a:solidFill>
                <a:effectLst/>
                <a:latin typeface="+mn-lt"/>
                <a:ea typeface="+mn-ea"/>
                <a:cs typeface="+mn-cs"/>
              </a:rPr>
              <a:t>CareerBot</a:t>
            </a:r>
            <a:r>
              <a:rPr lang="en-US" sz="1200" b="0" i="0" kern="1200" dirty="0" smtClean="0">
                <a:solidFill>
                  <a:schemeClr val="tx1"/>
                </a:solidFill>
                <a:effectLst/>
                <a:latin typeface="+mn-lt"/>
                <a:ea typeface="+mn-ea"/>
                <a:cs typeface="+mn-cs"/>
              </a:rPr>
              <a:t> can do better!</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43</a:t>
            </a:fld>
            <a:endParaRPr lang="en-US" dirty="0"/>
          </a:p>
        </p:txBody>
      </p:sp>
    </p:spTree>
    <p:extLst>
      <p:ext uri="{BB962C8B-B14F-4D97-AF65-F5344CB8AC3E}">
        <p14:creationId xmlns:p14="http://schemas.microsoft.com/office/powerpoint/2010/main" val="3400061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CareerOneStop</a:t>
            </a:r>
            <a:r>
              <a:rPr lang="en-US" baseline="0" dirty="0" smtClean="0"/>
              <a:t> on Social Media!</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44</a:t>
            </a:fld>
            <a:endParaRPr lang="en-US" dirty="0"/>
          </a:p>
        </p:txBody>
      </p:sp>
    </p:spTree>
    <p:extLst>
      <p:ext uri="{BB962C8B-B14F-4D97-AF65-F5344CB8AC3E}">
        <p14:creationId xmlns:p14="http://schemas.microsoft.com/office/powerpoint/2010/main" val="3217787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Print these page for easy</a:t>
            </a:r>
            <a:r>
              <a:rPr lang="en-US" baseline="0" dirty="0" smtClean="0"/>
              <a:t> access to our web sites!</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45</a:t>
            </a:fld>
            <a:endParaRPr lang="en-US" dirty="0"/>
          </a:p>
        </p:txBody>
      </p:sp>
    </p:spTree>
    <p:extLst>
      <p:ext uri="{BB962C8B-B14F-4D97-AF65-F5344CB8AC3E}">
        <p14:creationId xmlns:p14="http://schemas.microsoft.com/office/powerpoint/2010/main" val="294728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Also</a:t>
            </a:r>
            <a:r>
              <a:rPr lang="en-US" baseline="0" dirty="0" smtClean="0"/>
              <a:t> available is an online form to complete, available from the Contact Us link in the footer of every page</a:t>
            </a:r>
            <a:endParaRPr lang="en-US" dirty="0" smtClean="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46</a:t>
            </a:fld>
            <a:endParaRPr lang="en-US" dirty="0"/>
          </a:p>
        </p:txBody>
      </p:sp>
    </p:spTree>
    <p:extLst>
      <p:ext uri="{BB962C8B-B14F-4D97-AF65-F5344CB8AC3E}">
        <p14:creationId xmlns:p14="http://schemas.microsoft.com/office/powerpoint/2010/main" val="1463295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Videos</a:t>
            </a:r>
            <a:r>
              <a:rPr lang="en-US" b="1" baseline="0" dirty="0" smtClean="0"/>
              <a:t> </a:t>
            </a:r>
            <a:r>
              <a:rPr lang="en-US" b="0" baseline="0" dirty="0" smtClean="0"/>
              <a:t>in all shapes and sizes – </a:t>
            </a:r>
          </a:p>
          <a:p>
            <a:r>
              <a:rPr lang="en-US" b="0" baseline="0" dirty="0" smtClean="0"/>
              <a:t>The career videos are currently in the process of being re-done to update technologies and occupations</a:t>
            </a:r>
          </a:p>
          <a:p>
            <a:r>
              <a:rPr lang="en-US" b="0" baseline="0" dirty="0" smtClean="0"/>
              <a:t>Other videos also available cover things such as skills and abilities, industries and work </a:t>
            </a:r>
            <a:r>
              <a:rPr lang="en-US" b="0" baseline="0" dirty="0" smtClean="0"/>
              <a:t>options</a:t>
            </a:r>
          </a:p>
          <a:p>
            <a:endParaRPr lang="en-US" b="0" baseline="0" dirty="0" smtClean="0"/>
          </a:p>
          <a:p>
            <a:r>
              <a:rPr lang="en-US" b="0" baseline="0" dirty="0" smtClean="0"/>
              <a:t>More than 500 updated brand new videos</a:t>
            </a:r>
          </a:p>
          <a:p>
            <a:endParaRPr lang="en-US" b="0" baseline="0" dirty="0" smtClean="0"/>
          </a:p>
          <a:p>
            <a:r>
              <a:rPr lang="en-US" b="0" baseline="0" dirty="0" smtClean="0"/>
              <a:t>New Career Cluster videos</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5</a:t>
            </a:fld>
            <a:endParaRPr lang="en-US" dirty="0"/>
          </a:p>
        </p:txBody>
      </p:sp>
    </p:spTree>
    <p:extLst>
      <p:ext uri="{BB962C8B-B14F-4D97-AF65-F5344CB8AC3E}">
        <p14:creationId xmlns:p14="http://schemas.microsoft.com/office/powerpoint/2010/main" val="57363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Videos</a:t>
            </a:r>
            <a:r>
              <a:rPr lang="en-US" b="1" baseline="0" dirty="0" smtClean="0"/>
              <a:t> </a:t>
            </a:r>
            <a:r>
              <a:rPr lang="en-US" b="0" baseline="0" dirty="0" smtClean="0"/>
              <a:t>in all shapes and sizes – </a:t>
            </a:r>
          </a:p>
          <a:p>
            <a:r>
              <a:rPr lang="en-US" b="0" baseline="0" dirty="0" smtClean="0"/>
              <a:t>The career videos are currently in the process of being re-done to update technologies and occupations</a:t>
            </a:r>
          </a:p>
          <a:p>
            <a:r>
              <a:rPr lang="en-US" b="0" baseline="0" dirty="0" smtClean="0"/>
              <a:t>Other videos also available cover things such as skills and abilities, industries and work </a:t>
            </a:r>
            <a:r>
              <a:rPr lang="en-US" b="0" baseline="0" dirty="0" smtClean="0"/>
              <a:t>options</a:t>
            </a:r>
          </a:p>
          <a:p>
            <a:endParaRPr lang="en-US" b="0" baseline="0" dirty="0" smtClean="0"/>
          </a:p>
          <a:p>
            <a:r>
              <a:rPr lang="en-US" b="0" baseline="0" dirty="0" smtClean="0"/>
              <a:t>More than 500 updated brand new videos</a:t>
            </a:r>
          </a:p>
          <a:p>
            <a:endParaRPr lang="en-US" b="0" baseline="0" dirty="0" smtClean="0"/>
          </a:p>
          <a:p>
            <a:r>
              <a:rPr lang="en-US" b="0" baseline="0" dirty="0" smtClean="0"/>
              <a:t>New Career Cluster videos</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6</a:t>
            </a:fld>
            <a:endParaRPr lang="en-US" dirty="0"/>
          </a:p>
        </p:txBody>
      </p:sp>
    </p:spTree>
    <p:extLst>
      <p:ext uri="{BB962C8B-B14F-4D97-AF65-F5344CB8AC3E}">
        <p14:creationId xmlns:p14="http://schemas.microsoft.com/office/powerpoint/2010/main" val="1922474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CareerOneStop</a:t>
            </a:r>
            <a:r>
              <a:rPr lang="en-US" dirty="0" smtClean="0"/>
              <a:t> also</a:t>
            </a:r>
            <a:r>
              <a:rPr lang="en-US" baseline="0" dirty="0" smtClean="0"/>
              <a:t> provides a Credentials Center, focused on Training and Education </a:t>
            </a:r>
            <a:endParaRPr lang="en-US" dirty="0" smtClean="0"/>
          </a:p>
          <a:p>
            <a:r>
              <a:rPr lang="en-US" dirty="0" smtClean="0"/>
              <a:t>https://www.careeronestop.org/Credentials/index.aspx </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7</a:t>
            </a:fld>
            <a:endParaRPr lang="en-US" dirty="0"/>
          </a:p>
        </p:txBody>
      </p:sp>
    </p:spTree>
    <p:extLst>
      <p:ext uri="{BB962C8B-B14F-4D97-AF65-F5344CB8AC3E}">
        <p14:creationId xmlns:p14="http://schemas.microsoft.com/office/powerpoint/2010/main" val="1482036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training</a:t>
            </a:r>
            <a:r>
              <a:rPr lang="en-US" baseline="0" dirty="0" smtClean="0"/>
              <a:t> covers t</a:t>
            </a:r>
            <a:r>
              <a:rPr lang="en-US" dirty="0" smtClean="0"/>
              <a:t>he </a:t>
            </a:r>
            <a:r>
              <a:rPr lang="en-US" dirty="0"/>
              <a:t>education and training </a:t>
            </a:r>
            <a:r>
              <a:rPr lang="en-US" dirty="0" smtClean="0"/>
              <a:t>resources</a:t>
            </a:r>
          </a:p>
          <a:p>
            <a:endParaRPr lang="en-US" dirty="0" smtClean="0"/>
          </a:p>
          <a:p>
            <a:pPr marL="171450" indent="-171450">
              <a:buFont typeface="Arial" pitchFamily="34" charset="0"/>
              <a:buChar char="•"/>
            </a:pPr>
            <a:r>
              <a:rPr lang="en-US" dirty="0" smtClean="0"/>
              <a:t>Different types of training</a:t>
            </a:r>
            <a:br>
              <a:rPr lang="en-US" dirty="0" smtClean="0"/>
            </a:br>
            <a:endParaRPr lang="en-US" dirty="0" smtClean="0"/>
          </a:p>
          <a:p>
            <a:pPr marL="171450" indent="-171450">
              <a:buFont typeface="Arial" pitchFamily="34" charset="0"/>
              <a:buChar char="•"/>
            </a:pPr>
            <a:r>
              <a:rPr lang="en-US" dirty="0" smtClean="0"/>
              <a:t>Pay for training</a:t>
            </a:r>
            <a:br>
              <a:rPr lang="en-US" dirty="0" smtClean="0"/>
            </a:br>
            <a:endParaRPr lang="en-US" dirty="0" smtClean="0"/>
          </a:p>
          <a:p>
            <a:pPr marL="171450" indent="-171450">
              <a:buFont typeface="Arial" pitchFamily="34" charset="0"/>
              <a:buChar char="•"/>
            </a:pPr>
            <a:r>
              <a:rPr lang="en-US" dirty="0" smtClean="0"/>
              <a:t>Find your path</a:t>
            </a:r>
          </a:p>
          <a:p>
            <a:pPr>
              <a:buFont typeface="Arial" pitchFamily="34" charset="0"/>
              <a:buChar char="•"/>
            </a:pPr>
            <a:endParaRPr lang="en-US" dirty="0" smtClean="0"/>
          </a:p>
          <a:p>
            <a:r>
              <a:rPr lang="en-US" dirty="0" smtClean="0"/>
              <a:t>Highlighting the</a:t>
            </a:r>
            <a:r>
              <a:rPr lang="en-US" baseline="0" dirty="0" smtClean="0"/>
              <a:t> Local Training Finder as a key tool in this category</a:t>
            </a:r>
            <a:endParaRPr lang="en-US" dirty="0" smtClean="0"/>
          </a:p>
          <a:p>
            <a:pPr>
              <a:buFont typeface="Arial" pitchFamily="34" charset="0"/>
              <a:buNone/>
            </a:pPr>
            <a:endParaRPr lang="en-US" dirty="0" smtClean="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8</a:t>
            </a:fld>
            <a:endParaRPr lang="en-US" dirty="0"/>
          </a:p>
        </p:txBody>
      </p:sp>
    </p:spTree>
    <p:extLst>
      <p:ext uri="{BB962C8B-B14F-4D97-AF65-F5344CB8AC3E}">
        <p14:creationId xmlns:p14="http://schemas.microsoft.com/office/powerpoint/2010/main" val="3079698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a:t>
            </a:r>
            <a:r>
              <a:rPr lang="en-US" baseline="0" dirty="0" smtClean="0"/>
              <a:t> a unique tool available for finding </a:t>
            </a:r>
            <a:r>
              <a:rPr lang="en-US" dirty="0" smtClean="0"/>
              <a:t>national </a:t>
            </a:r>
            <a:r>
              <a:rPr lang="en-US" dirty="0"/>
              <a:t>professional associations by occupation or industry served. </a:t>
            </a:r>
            <a:endParaRPr lang="en-US" dirty="0" smtClean="0"/>
          </a:p>
          <a:p>
            <a:r>
              <a:rPr lang="en-US" dirty="0" smtClean="0"/>
              <a:t>Contact </a:t>
            </a:r>
            <a:r>
              <a:rPr lang="en-US" dirty="0"/>
              <a:t>associations to find professional development opportunities, and keep current on changes in your industry. </a:t>
            </a:r>
            <a:endParaRPr lang="en-US" dirty="0" smtClean="0"/>
          </a:p>
          <a:p>
            <a:r>
              <a:rPr lang="en-US" dirty="0" smtClean="0"/>
              <a:t>https://www.careeronestop.org/toolkit/training/find-professional-associations.aspx</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9</a:t>
            </a:fld>
            <a:endParaRPr lang="en-US" dirty="0"/>
          </a:p>
        </p:txBody>
      </p:sp>
    </p:spTree>
    <p:extLst>
      <p:ext uri="{BB962C8B-B14F-4D97-AF65-F5344CB8AC3E}">
        <p14:creationId xmlns:p14="http://schemas.microsoft.com/office/powerpoint/2010/main" val="192705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40853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69309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423637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94989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124870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3483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50101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07481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14848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90534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87E028-7047-4966-9DCE-896815D069D7}" type="datetimeFigureOut">
              <a:rPr lang="en-US" smtClean="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176547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7E028-7047-4966-9DCE-896815D069D7}" type="datetimeFigureOut">
              <a:rPr lang="en-US" smtClean="0"/>
              <a:t>7/17/2020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17CB6-9093-4ED0-8BA3-F64051344DE8}" type="slidenum">
              <a:rPr lang="en-US" smtClean="0"/>
              <a:t>‹#›</a:t>
            </a:fld>
            <a:endParaRPr lang="en-US" dirty="0"/>
          </a:p>
        </p:txBody>
      </p:sp>
    </p:spTree>
    <p:extLst>
      <p:ext uri="{BB962C8B-B14F-4D97-AF65-F5344CB8AC3E}">
        <p14:creationId xmlns:p14="http://schemas.microsoft.com/office/powerpoint/2010/main" val="2704978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reentry.careeronestop.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8" Type="http://schemas.openxmlformats.org/officeDocument/2006/relationships/hyperlink" Target="https://www.pinterest.com/CareerOneStop/" TargetMode="External"/><Relationship Id="rId3" Type="http://schemas.openxmlformats.org/officeDocument/2006/relationships/image" Target="../media/image2.jpeg"/><Relationship Id="rId7" Type="http://schemas.openxmlformats.org/officeDocument/2006/relationships/hyperlink" Target="https://www.instagram.com/careeronestop/"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facebook.com/pages/Careeronestop/135511219941994" TargetMode="External"/><Relationship Id="rId5" Type="http://schemas.openxmlformats.org/officeDocument/2006/relationships/hyperlink" Target="https://www.linkedin.com/company/careeronestop" TargetMode="External"/><Relationship Id="rId4" Type="http://schemas.openxmlformats.org/officeDocument/2006/relationships/hyperlink" Target="https://twitter.com/Career1Stop" TargetMode="External"/><Relationship Id="rId9" Type="http://schemas.openxmlformats.org/officeDocument/2006/relationships/hyperlink" Target="https://www.youtube.com/user/CareerOneStop"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www.careeronestop.org/BusinessCenter" TargetMode="External"/><Relationship Id="rId3" Type="http://schemas.openxmlformats.org/officeDocument/2006/relationships/image" Target="../media/image2.jpeg"/><Relationship Id="rId7" Type="http://schemas.openxmlformats.org/officeDocument/2006/relationships/hyperlink" Target="http://www.careeronestop.org/Credentials" TargetMode="External"/><Relationship Id="rId12" Type="http://schemas.openxmlformats.org/officeDocument/2006/relationships/hyperlink" Target="http://www.myskillsmyfuture.or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getmyfuture.org/" TargetMode="External"/><Relationship Id="rId11" Type="http://schemas.openxmlformats.org/officeDocument/2006/relationships/hyperlink" Target="http://www.careeronestop.org/CompetencyModel" TargetMode="External"/><Relationship Id="rId5" Type="http://schemas.openxmlformats.org/officeDocument/2006/relationships/hyperlink" Target="http://www.careeronestop.org/" TargetMode="External"/><Relationship Id="rId10" Type="http://schemas.openxmlformats.org/officeDocument/2006/relationships/hyperlink" Target="http://www.careeronestop.org/ReEmployment" TargetMode="External"/><Relationship Id="rId4" Type="http://schemas.openxmlformats.org/officeDocument/2006/relationships/hyperlink" Target="http://www.doleta.gov/" TargetMode="External"/><Relationship Id="rId9" Type="http://schemas.openxmlformats.org/officeDocument/2006/relationships/hyperlink" Target="https://www.careeronestop.org/Veterans/default.aspx"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mailto:info@CareerOneStop.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ppt_title_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5" name="Text Box 13"/>
          <p:cNvSpPr txBox="1">
            <a:spLocks noChangeArrowheads="1"/>
          </p:cNvSpPr>
          <p:nvPr/>
        </p:nvSpPr>
        <p:spPr bwMode="auto">
          <a:xfrm>
            <a:off x="4054343" y="5479207"/>
            <a:ext cx="4648200" cy="393954"/>
          </a:xfrm>
          <a:prstGeom prst="rect">
            <a:avLst/>
          </a:prstGeom>
          <a:noFill/>
          <a:ln w="9525">
            <a:noFill/>
            <a:miter lim="800000"/>
            <a:headEnd/>
            <a:tailEnd/>
          </a:ln>
        </p:spPr>
        <p:txBody>
          <a:bodyPr>
            <a:spAutoFit/>
          </a:bodyPr>
          <a:lstStyle/>
          <a:p>
            <a:pPr algn="r">
              <a:lnSpc>
                <a:spcPct val="70000"/>
              </a:lnSpc>
              <a:spcBef>
                <a:spcPct val="50000"/>
              </a:spcBef>
            </a:pPr>
            <a:r>
              <a:rPr lang="en-US" sz="2800" dirty="0" smtClean="0">
                <a:solidFill>
                  <a:schemeClr val="bg1"/>
                </a:solidFill>
                <a:latin typeface="Verdana"/>
                <a:cs typeface="Verdana"/>
              </a:rPr>
              <a:t>CareerOneStop</a:t>
            </a:r>
          </a:p>
        </p:txBody>
      </p:sp>
    </p:spTree>
    <p:extLst>
      <p:ext uri="{BB962C8B-B14F-4D97-AF65-F5344CB8AC3E}">
        <p14:creationId xmlns:p14="http://schemas.microsoft.com/office/powerpoint/2010/main" val="32266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smtClean="0"/>
              <a:t>Job Search</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47" y="1371600"/>
            <a:ext cx="8185905" cy="452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311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smtClean="0"/>
              <a:t>Job Finder</a:t>
            </a:r>
            <a:endParaRPr lang="en-US" dirty="0"/>
          </a:p>
        </p:txBody>
      </p:sp>
      <p:pic>
        <p:nvPicPr>
          <p:cNvPr id="5" name="Picture 4"/>
          <p:cNvPicPr>
            <a:picLocks noChangeAspect="1"/>
          </p:cNvPicPr>
          <p:nvPr/>
        </p:nvPicPr>
        <p:blipFill>
          <a:blip r:embed="rId4"/>
          <a:stretch>
            <a:fillRect/>
          </a:stretch>
        </p:blipFill>
        <p:spPr>
          <a:xfrm>
            <a:off x="1828800" y="1149734"/>
            <a:ext cx="5760434" cy="4555141"/>
          </a:xfrm>
          <a:prstGeom prst="rect">
            <a:avLst/>
          </a:prstGeom>
        </p:spPr>
      </p:pic>
    </p:spTree>
    <p:extLst>
      <p:ext uri="{BB962C8B-B14F-4D97-AF65-F5344CB8AC3E}">
        <p14:creationId xmlns:p14="http://schemas.microsoft.com/office/powerpoint/2010/main" val="2016840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smtClean="0"/>
              <a:t>Resume Guide</a:t>
            </a:r>
            <a:endParaRPr lang="en-US" dirty="0"/>
          </a:p>
        </p:txBody>
      </p:sp>
      <p:pic>
        <p:nvPicPr>
          <p:cNvPr id="5" name="Picture 4"/>
          <p:cNvPicPr>
            <a:picLocks noChangeAspect="1"/>
          </p:cNvPicPr>
          <p:nvPr/>
        </p:nvPicPr>
        <p:blipFill>
          <a:blip r:embed="rId4"/>
          <a:stretch>
            <a:fillRect/>
          </a:stretch>
        </p:blipFill>
        <p:spPr>
          <a:xfrm>
            <a:off x="1600200" y="1131190"/>
            <a:ext cx="6132072" cy="4592229"/>
          </a:xfrm>
          <a:prstGeom prst="rect">
            <a:avLst/>
          </a:prstGeom>
        </p:spPr>
      </p:pic>
    </p:spTree>
    <p:extLst>
      <p:ext uri="{BB962C8B-B14F-4D97-AF65-F5344CB8AC3E}">
        <p14:creationId xmlns:p14="http://schemas.microsoft.com/office/powerpoint/2010/main" val="1330463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Find Local Help</a:t>
            </a:r>
            <a:endParaRPr lang="en-US" dirty="0"/>
          </a:p>
        </p:txBody>
      </p:sp>
      <p:sp>
        <p:nvSpPr>
          <p:cNvPr id="3" name="TextBox 2"/>
          <p:cNvSpPr txBox="1"/>
          <p:nvPr/>
        </p:nvSpPr>
        <p:spPr>
          <a:xfrm>
            <a:off x="4953000" y="1676400"/>
            <a:ext cx="3886200" cy="2308324"/>
          </a:xfrm>
          <a:prstGeom prst="rect">
            <a:avLst/>
          </a:prstGeom>
          <a:noFill/>
        </p:spPr>
        <p:txBody>
          <a:bodyPr wrap="square" rtlCol="0">
            <a:spAutoFit/>
          </a:bodyPr>
          <a:lstStyle/>
          <a:p>
            <a:r>
              <a:rPr lang="en-US" b="1" dirty="0" smtClean="0"/>
              <a:t>Tools include finding:</a:t>
            </a:r>
          </a:p>
          <a:p>
            <a:endParaRPr lang="en-US" dirty="0"/>
          </a:p>
          <a:p>
            <a:pPr marL="285750" indent="-285750">
              <a:buFont typeface="Arial" pitchFamily="34" charset="0"/>
              <a:buChar char="•"/>
            </a:pPr>
            <a:r>
              <a:rPr lang="en-US" dirty="0" smtClean="0"/>
              <a:t>American Job Centers</a:t>
            </a:r>
          </a:p>
          <a:p>
            <a:pPr marL="285750" indent="-285750">
              <a:buFont typeface="Arial" pitchFamily="34" charset="0"/>
              <a:buChar char="•"/>
            </a:pPr>
            <a:r>
              <a:rPr lang="en-US" dirty="0" smtClean="0"/>
              <a:t>Unemployment Benefits Info</a:t>
            </a:r>
          </a:p>
          <a:p>
            <a:pPr marL="285750" indent="-285750">
              <a:buFont typeface="Arial" pitchFamily="34" charset="0"/>
              <a:buChar char="•"/>
            </a:pPr>
            <a:r>
              <a:rPr lang="en-US" dirty="0" smtClean="0"/>
              <a:t>Workforce System Partners</a:t>
            </a:r>
          </a:p>
          <a:p>
            <a:pPr marL="285750" indent="-285750">
              <a:buFont typeface="Arial" pitchFamily="34" charset="0"/>
              <a:buChar char="•"/>
            </a:pPr>
            <a:r>
              <a:rPr lang="en-US" dirty="0" smtClean="0"/>
              <a:t>Employment &amp; Training Programs</a:t>
            </a:r>
          </a:p>
          <a:p>
            <a:endParaRPr lang="en-US" dirty="0"/>
          </a:p>
          <a:p>
            <a:r>
              <a:rPr lang="en-US" dirty="0" smtClean="0"/>
              <a:t>….and more!</a:t>
            </a:r>
            <a:endParaRPr lang="en-US" dirty="0"/>
          </a:p>
        </p:txBody>
      </p:sp>
      <p:pic>
        <p:nvPicPr>
          <p:cNvPr id="6" name="Picture 5"/>
          <p:cNvPicPr>
            <a:picLocks noChangeAspect="1"/>
          </p:cNvPicPr>
          <p:nvPr/>
        </p:nvPicPr>
        <p:blipFill>
          <a:blip r:embed="rId4"/>
          <a:stretch>
            <a:fillRect/>
          </a:stretch>
        </p:blipFill>
        <p:spPr>
          <a:xfrm>
            <a:off x="158401" y="1360764"/>
            <a:ext cx="4794599" cy="4073843"/>
          </a:xfrm>
          <a:prstGeom prst="rect">
            <a:avLst/>
          </a:prstGeom>
        </p:spPr>
      </p:pic>
    </p:spTree>
    <p:extLst>
      <p:ext uri="{BB962C8B-B14F-4D97-AF65-F5344CB8AC3E}">
        <p14:creationId xmlns:p14="http://schemas.microsoft.com/office/powerpoint/2010/main" val="1212612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0" y="-20771"/>
            <a:ext cx="9171709" cy="6875381"/>
          </a:xfrm>
          <a:prstGeom prst="rect">
            <a:avLst/>
          </a:prstGeom>
        </p:spPr>
      </p:pic>
      <p:sp>
        <p:nvSpPr>
          <p:cNvPr id="2" name="Title 1"/>
          <p:cNvSpPr>
            <a:spLocks noGrp="1"/>
          </p:cNvSpPr>
          <p:nvPr>
            <p:ph type="title"/>
          </p:nvPr>
        </p:nvSpPr>
        <p:spPr/>
        <p:txBody>
          <a:bodyPr/>
          <a:lstStyle/>
          <a:p>
            <a:r>
              <a:rPr lang="en-US" dirty="0" smtClean="0"/>
              <a:t>American Job Center Finder</a:t>
            </a:r>
            <a:endParaRPr lang="en-US" dirty="0"/>
          </a:p>
        </p:txBody>
      </p:sp>
      <p:pic>
        <p:nvPicPr>
          <p:cNvPr id="3" name="Picture 2"/>
          <p:cNvPicPr>
            <a:picLocks noChangeAspect="1"/>
          </p:cNvPicPr>
          <p:nvPr/>
        </p:nvPicPr>
        <p:blipFill>
          <a:blip r:embed="rId4"/>
          <a:stretch>
            <a:fillRect/>
          </a:stretch>
        </p:blipFill>
        <p:spPr>
          <a:xfrm>
            <a:off x="990600" y="1219201"/>
            <a:ext cx="7381875" cy="4648200"/>
          </a:xfrm>
          <a:prstGeom prst="rect">
            <a:avLst/>
          </a:prstGeom>
        </p:spPr>
      </p:pic>
    </p:spTree>
    <p:extLst>
      <p:ext uri="{BB962C8B-B14F-4D97-AF65-F5344CB8AC3E}">
        <p14:creationId xmlns:p14="http://schemas.microsoft.com/office/powerpoint/2010/main" val="3454684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Toolkit</a:t>
            </a:r>
            <a:endParaRPr lang="en-US" dirty="0"/>
          </a:p>
        </p:txBody>
      </p:sp>
      <p:sp>
        <p:nvSpPr>
          <p:cNvPr id="3" name="TextBox 2"/>
          <p:cNvSpPr txBox="1"/>
          <p:nvPr/>
        </p:nvSpPr>
        <p:spPr>
          <a:xfrm>
            <a:off x="4953000" y="1676400"/>
            <a:ext cx="3886200" cy="3139321"/>
          </a:xfrm>
          <a:prstGeom prst="rect">
            <a:avLst/>
          </a:prstGeom>
          <a:noFill/>
        </p:spPr>
        <p:txBody>
          <a:bodyPr wrap="square" rtlCol="0">
            <a:spAutoFit/>
          </a:bodyPr>
          <a:lstStyle/>
          <a:p>
            <a:r>
              <a:rPr lang="en-US" b="1" dirty="0" smtClean="0"/>
              <a:t>Tools include:</a:t>
            </a:r>
          </a:p>
          <a:p>
            <a:endParaRPr lang="en-US" dirty="0"/>
          </a:p>
          <a:p>
            <a:pPr marL="285750" indent="-285750">
              <a:buFont typeface="Arial" pitchFamily="34" charset="0"/>
              <a:buChar char="•"/>
            </a:pPr>
            <a:r>
              <a:rPr lang="en-US" dirty="0" smtClean="0"/>
              <a:t>Occupation Profile</a:t>
            </a:r>
          </a:p>
          <a:p>
            <a:pPr marL="285750" indent="-285750">
              <a:buFont typeface="Arial" pitchFamily="34" charset="0"/>
              <a:buChar char="•"/>
            </a:pPr>
            <a:r>
              <a:rPr lang="en-US" dirty="0"/>
              <a:t>Interest Assessment</a:t>
            </a:r>
          </a:p>
          <a:p>
            <a:pPr marL="285750" indent="-285750">
              <a:buFont typeface="Arial" pitchFamily="34" charset="0"/>
              <a:buChar char="•"/>
            </a:pPr>
            <a:r>
              <a:rPr lang="en-US" dirty="0"/>
              <a:t>Local Training Finder</a:t>
            </a:r>
          </a:p>
          <a:p>
            <a:pPr marL="285750" indent="-285750">
              <a:buFont typeface="Arial" pitchFamily="34" charset="0"/>
              <a:buChar char="•"/>
            </a:pPr>
            <a:r>
              <a:rPr lang="en-US" dirty="0" smtClean="0"/>
              <a:t>Work Values Matcher</a:t>
            </a:r>
            <a:endParaRPr lang="en-US" dirty="0" smtClean="0"/>
          </a:p>
          <a:p>
            <a:pPr marL="285750" indent="-285750">
              <a:buFont typeface="Arial" pitchFamily="34" charset="0"/>
              <a:buChar char="•"/>
            </a:pPr>
            <a:r>
              <a:rPr lang="en-US" dirty="0" smtClean="0"/>
              <a:t>Scholarship Finder</a:t>
            </a:r>
          </a:p>
          <a:p>
            <a:pPr marL="285750" indent="-285750">
              <a:buFont typeface="Arial" pitchFamily="34" charset="0"/>
              <a:buChar char="•"/>
            </a:pPr>
            <a:r>
              <a:rPr lang="en-US" dirty="0" smtClean="0"/>
              <a:t>Salary Finder</a:t>
            </a:r>
          </a:p>
          <a:p>
            <a:pPr marL="285750" indent="-285750">
              <a:buFont typeface="Arial" pitchFamily="34" charset="0"/>
              <a:buChar char="•"/>
            </a:pPr>
            <a:r>
              <a:rPr lang="en-US" dirty="0" smtClean="0"/>
              <a:t>Job Finder</a:t>
            </a:r>
          </a:p>
          <a:p>
            <a:endParaRPr lang="en-US" dirty="0"/>
          </a:p>
          <a:p>
            <a:r>
              <a:rPr lang="en-US" dirty="0" smtClean="0"/>
              <a:t>….and more!</a:t>
            </a:r>
            <a:endParaRPr lang="en-US" dirty="0"/>
          </a:p>
        </p:txBody>
      </p:sp>
      <p:pic>
        <p:nvPicPr>
          <p:cNvPr id="5" name="Picture 4"/>
          <p:cNvPicPr>
            <a:picLocks noChangeAspect="1"/>
          </p:cNvPicPr>
          <p:nvPr/>
        </p:nvPicPr>
        <p:blipFill>
          <a:blip r:embed="rId4"/>
          <a:stretch>
            <a:fillRect/>
          </a:stretch>
        </p:blipFill>
        <p:spPr>
          <a:xfrm>
            <a:off x="696901" y="1417638"/>
            <a:ext cx="3531489" cy="4378452"/>
          </a:xfrm>
          <a:prstGeom prst="rect">
            <a:avLst/>
          </a:prstGeom>
        </p:spPr>
      </p:pic>
    </p:spTree>
    <p:extLst>
      <p:ext uri="{BB962C8B-B14F-4D97-AF65-F5344CB8AC3E}">
        <p14:creationId xmlns:p14="http://schemas.microsoft.com/office/powerpoint/2010/main" val="3476952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Interest Assessment</a:t>
            </a:r>
            <a:endParaRPr lang="en-US" dirty="0"/>
          </a:p>
        </p:txBody>
      </p:sp>
      <p:pic>
        <p:nvPicPr>
          <p:cNvPr id="5" name="Picture 4"/>
          <p:cNvPicPr>
            <a:picLocks noChangeAspect="1"/>
          </p:cNvPicPr>
          <p:nvPr/>
        </p:nvPicPr>
        <p:blipFill>
          <a:blip r:embed="rId4"/>
          <a:stretch>
            <a:fillRect/>
          </a:stretch>
        </p:blipFill>
        <p:spPr>
          <a:xfrm>
            <a:off x="838200" y="1066800"/>
            <a:ext cx="4682992" cy="3048000"/>
          </a:xfrm>
          <a:prstGeom prst="rect">
            <a:avLst/>
          </a:prstGeom>
        </p:spPr>
      </p:pic>
      <p:pic>
        <p:nvPicPr>
          <p:cNvPr id="6" name="Picture 5"/>
          <p:cNvPicPr>
            <a:picLocks noChangeAspect="1"/>
          </p:cNvPicPr>
          <p:nvPr/>
        </p:nvPicPr>
        <p:blipFill>
          <a:blip r:embed="rId5"/>
          <a:stretch>
            <a:fillRect/>
          </a:stretch>
        </p:blipFill>
        <p:spPr>
          <a:xfrm>
            <a:off x="4435675" y="2745892"/>
            <a:ext cx="4251125" cy="2737816"/>
          </a:xfrm>
          <a:prstGeom prst="rect">
            <a:avLst/>
          </a:prstGeom>
        </p:spPr>
      </p:pic>
    </p:spTree>
    <p:extLst>
      <p:ext uri="{BB962C8B-B14F-4D97-AF65-F5344CB8AC3E}">
        <p14:creationId xmlns:p14="http://schemas.microsoft.com/office/powerpoint/2010/main" val="672128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Skills Matcher</a:t>
            </a:r>
            <a:endParaRPr lang="en-US" dirty="0"/>
          </a:p>
        </p:txBody>
      </p:sp>
      <p:pic>
        <p:nvPicPr>
          <p:cNvPr id="3" name="Picture 2"/>
          <p:cNvPicPr>
            <a:picLocks noChangeAspect="1"/>
          </p:cNvPicPr>
          <p:nvPr/>
        </p:nvPicPr>
        <p:blipFill>
          <a:blip r:embed="rId4"/>
          <a:stretch>
            <a:fillRect/>
          </a:stretch>
        </p:blipFill>
        <p:spPr>
          <a:xfrm>
            <a:off x="4544291" y="3048000"/>
            <a:ext cx="4495800" cy="2821387"/>
          </a:xfrm>
          <a:prstGeom prst="rect">
            <a:avLst/>
          </a:prstGeom>
        </p:spPr>
      </p:pic>
      <p:pic>
        <p:nvPicPr>
          <p:cNvPr id="7" name="Picture 6"/>
          <p:cNvPicPr>
            <a:picLocks noChangeAspect="1"/>
          </p:cNvPicPr>
          <p:nvPr/>
        </p:nvPicPr>
        <p:blipFill>
          <a:blip r:embed="rId5"/>
          <a:stretch>
            <a:fillRect/>
          </a:stretch>
        </p:blipFill>
        <p:spPr>
          <a:xfrm>
            <a:off x="585170" y="1299104"/>
            <a:ext cx="5662014" cy="3166534"/>
          </a:xfrm>
          <a:prstGeom prst="rect">
            <a:avLst/>
          </a:prstGeom>
        </p:spPr>
      </p:pic>
    </p:spTree>
    <p:extLst>
      <p:ext uri="{BB962C8B-B14F-4D97-AF65-F5344CB8AC3E}">
        <p14:creationId xmlns:p14="http://schemas.microsoft.com/office/powerpoint/2010/main" val="1076944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Work Values Matcher</a:t>
            </a:r>
            <a:endParaRPr lang="en-US" dirty="0"/>
          </a:p>
        </p:txBody>
      </p:sp>
      <p:pic>
        <p:nvPicPr>
          <p:cNvPr id="5" name="Picture 4"/>
          <p:cNvPicPr>
            <a:picLocks noChangeAspect="1"/>
          </p:cNvPicPr>
          <p:nvPr/>
        </p:nvPicPr>
        <p:blipFill>
          <a:blip r:embed="rId4"/>
          <a:stretch>
            <a:fillRect/>
          </a:stretch>
        </p:blipFill>
        <p:spPr>
          <a:xfrm>
            <a:off x="692943" y="1180595"/>
            <a:ext cx="7758113" cy="4493419"/>
          </a:xfrm>
          <a:prstGeom prst="rect">
            <a:avLst/>
          </a:prstGeom>
        </p:spPr>
      </p:pic>
    </p:spTree>
    <p:extLst>
      <p:ext uri="{BB962C8B-B14F-4D97-AF65-F5344CB8AC3E}">
        <p14:creationId xmlns:p14="http://schemas.microsoft.com/office/powerpoint/2010/main" val="4208713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Resources For…</a:t>
            </a:r>
            <a:endParaRPr lang="en-US" dirty="0"/>
          </a:p>
        </p:txBody>
      </p:sp>
      <p:sp>
        <p:nvSpPr>
          <p:cNvPr id="3" name="TextBox 2"/>
          <p:cNvSpPr txBox="1"/>
          <p:nvPr/>
        </p:nvSpPr>
        <p:spPr>
          <a:xfrm>
            <a:off x="4419600" y="2095500"/>
            <a:ext cx="4191000" cy="1200329"/>
          </a:xfrm>
          <a:prstGeom prst="rect">
            <a:avLst/>
          </a:prstGeom>
          <a:noFill/>
        </p:spPr>
        <p:txBody>
          <a:bodyPr wrap="square" rtlCol="0">
            <a:spAutoFit/>
          </a:bodyPr>
          <a:lstStyle/>
          <a:p>
            <a:r>
              <a:rPr lang="en-US" sz="2400" dirty="0"/>
              <a:t>CareerOneStop offers resources targeted just for each of the </a:t>
            </a:r>
            <a:r>
              <a:rPr lang="en-US" sz="2400" dirty="0" smtClean="0"/>
              <a:t>audiences to the left!</a:t>
            </a:r>
            <a:endParaRPr lang="en-US" sz="2400" dirty="0"/>
          </a:p>
        </p:txBody>
      </p:sp>
      <p:pic>
        <p:nvPicPr>
          <p:cNvPr id="6" name="Picture 5"/>
          <p:cNvPicPr>
            <a:picLocks noChangeAspect="1"/>
          </p:cNvPicPr>
          <p:nvPr/>
        </p:nvPicPr>
        <p:blipFill>
          <a:blip r:embed="rId4"/>
          <a:stretch>
            <a:fillRect/>
          </a:stretch>
        </p:blipFill>
        <p:spPr>
          <a:xfrm>
            <a:off x="1600200" y="1219200"/>
            <a:ext cx="2617150" cy="4674771"/>
          </a:xfrm>
          <a:prstGeom prst="rect">
            <a:avLst/>
          </a:prstGeom>
        </p:spPr>
      </p:pic>
    </p:spTree>
    <p:extLst>
      <p:ext uri="{BB962C8B-B14F-4D97-AF65-F5344CB8AC3E}">
        <p14:creationId xmlns:p14="http://schemas.microsoft.com/office/powerpoint/2010/main" val="3476952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smtClean="0"/>
              <a:t>About CareerOneStop</a:t>
            </a:r>
            <a:endParaRPr lang="en-US" dirty="0"/>
          </a:p>
        </p:txBody>
      </p:sp>
      <p:pic>
        <p:nvPicPr>
          <p:cNvPr id="5" name="Picture 4"/>
          <p:cNvPicPr>
            <a:picLocks noChangeAspect="1"/>
          </p:cNvPicPr>
          <p:nvPr/>
        </p:nvPicPr>
        <p:blipFill>
          <a:blip r:embed="rId4"/>
          <a:stretch>
            <a:fillRect/>
          </a:stretch>
        </p:blipFill>
        <p:spPr>
          <a:xfrm>
            <a:off x="938666" y="1905000"/>
            <a:ext cx="7266667" cy="2723809"/>
          </a:xfrm>
          <a:prstGeom prst="rect">
            <a:avLst/>
          </a:prstGeom>
        </p:spPr>
      </p:pic>
    </p:spTree>
    <p:extLst>
      <p:ext uri="{BB962C8B-B14F-4D97-AF65-F5344CB8AC3E}">
        <p14:creationId xmlns:p14="http://schemas.microsoft.com/office/powerpoint/2010/main" val="357064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normAutofit/>
          </a:bodyPr>
          <a:lstStyle/>
          <a:p>
            <a:r>
              <a:rPr lang="en-US" dirty="0" smtClean="0"/>
              <a:t>Employment Recovery</a:t>
            </a:r>
            <a:endParaRPr lang="en-US" dirty="0"/>
          </a:p>
        </p:txBody>
      </p:sp>
      <p:pic>
        <p:nvPicPr>
          <p:cNvPr id="6" name="Picture 5"/>
          <p:cNvPicPr>
            <a:picLocks noChangeAspect="1"/>
          </p:cNvPicPr>
          <p:nvPr/>
        </p:nvPicPr>
        <p:blipFill>
          <a:blip r:embed="rId4"/>
          <a:stretch>
            <a:fillRect/>
          </a:stretch>
        </p:blipFill>
        <p:spPr>
          <a:xfrm>
            <a:off x="703659" y="1077011"/>
            <a:ext cx="7736681" cy="4700588"/>
          </a:xfrm>
          <a:prstGeom prst="rect">
            <a:avLst/>
          </a:prstGeom>
        </p:spPr>
      </p:pic>
    </p:spTree>
    <p:extLst>
      <p:ext uri="{BB962C8B-B14F-4D97-AF65-F5344CB8AC3E}">
        <p14:creationId xmlns:p14="http://schemas.microsoft.com/office/powerpoint/2010/main" val="432193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smtClean="0"/>
              <a:t>Veteran and Military Transition Center</a:t>
            </a:r>
            <a:endParaRPr lang="en-US" dirty="0"/>
          </a:p>
        </p:txBody>
      </p:sp>
      <p:pic>
        <p:nvPicPr>
          <p:cNvPr id="5" name="Picture 4"/>
          <p:cNvPicPr>
            <a:picLocks noChangeAspect="1"/>
          </p:cNvPicPr>
          <p:nvPr/>
        </p:nvPicPr>
        <p:blipFill>
          <a:blip r:embed="rId4"/>
          <a:stretch>
            <a:fillRect/>
          </a:stretch>
        </p:blipFill>
        <p:spPr>
          <a:xfrm>
            <a:off x="1825808" y="1130351"/>
            <a:ext cx="5436965" cy="4593908"/>
          </a:xfrm>
          <a:prstGeom prst="rect">
            <a:avLst/>
          </a:prstGeom>
        </p:spPr>
      </p:pic>
    </p:spTree>
    <p:extLst>
      <p:ext uri="{BB962C8B-B14F-4D97-AF65-F5344CB8AC3E}">
        <p14:creationId xmlns:p14="http://schemas.microsoft.com/office/powerpoint/2010/main" val="1675774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smtClean="0"/>
              <a:t>Worker ReEmployment</a:t>
            </a:r>
            <a:endParaRPr lang="en-US" dirty="0"/>
          </a:p>
        </p:txBody>
      </p:sp>
      <p:pic>
        <p:nvPicPr>
          <p:cNvPr id="3" name="Picture 2"/>
          <p:cNvPicPr>
            <a:picLocks noChangeAspect="1"/>
          </p:cNvPicPr>
          <p:nvPr/>
        </p:nvPicPr>
        <p:blipFill>
          <a:blip r:embed="rId4"/>
          <a:stretch>
            <a:fillRect/>
          </a:stretch>
        </p:blipFill>
        <p:spPr>
          <a:xfrm>
            <a:off x="1600200" y="1219200"/>
            <a:ext cx="5930341" cy="4590181"/>
          </a:xfrm>
          <a:prstGeom prst="rect">
            <a:avLst/>
          </a:prstGeom>
        </p:spPr>
      </p:pic>
    </p:spTree>
    <p:extLst>
      <p:ext uri="{BB962C8B-B14F-4D97-AF65-F5344CB8AC3E}">
        <p14:creationId xmlns:p14="http://schemas.microsoft.com/office/powerpoint/2010/main" val="30453112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5" name="Text Box 13"/>
          <p:cNvSpPr txBox="1">
            <a:spLocks noChangeArrowheads="1"/>
          </p:cNvSpPr>
          <p:nvPr/>
        </p:nvSpPr>
        <p:spPr bwMode="auto">
          <a:xfrm>
            <a:off x="4054343" y="5479207"/>
            <a:ext cx="4648200" cy="393954"/>
          </a:xfrm>
          <a:prstGeom prst="rect">
            <a:avLst/>
          </a:prstGeom>
          <a:noFill/>
          <a:ln w="9525">
            <a:noFill/>
            <a:miter lim="800000"/>
            <a:headEnd/>
            <a:tailEnd/>
          </a:ln>
        </p:spPr>
        <p:txBody>
          <a:bodyPr>
            <a:spAutoFit/>
          </a:bodyPr>
          <a:lstStyle/>
          <a:p>
            <a:pPr algn="r">
              <a:lnSpc>
                <a:spcPct val="70000"/>
              </a:lnSpc>
              <a:spcBef>
                <a:spcPct val="50000"/>
              </a:spcBef>
            </a:pPr>
            <a:r>
              <a:rPr lang="en-US" sz="2800" dirty="0" err="1" smtClean="0">
                <a:solidFill>
                  <a:schemeClr val="bg1"/>
                </a:solidFill>
                <a:latin typeface="Verdana"/>
                <a:cs typeface="Verdana"/>
              </a:rPr>
              <a:t>GetMyFuture</a:t>
            </a:r>
            <a:endParaRPr lang="en-US" sz="2800" dirty="0" smtClean="0">
              <a:solidFill>
                <a:schemeClr val="bg1"/>
              </a:solidFill>
              <a:latin typeface="Verdana"/>
              <a:cs typeface="Verdan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21" y="0"/>
            <a:ext cx="8286179" cy="6789420"/>
          </a:xfrm>
          <a:prstGeom prst="rect">
            <a:avLst/>
          </a:prstGeom>
        </p:spPr>
      </p:pic>
    </p:spTree>
    <p:extLst>
      <p:ext uri="{BB962C8B-B14F-4D97-AF65-F5344CB8AC3E}">
        <p14:creationId xmlns:p14="http://schemas.microsoft.com/office/powerpoint/2010/main" val="266769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71"/>
            <a:ext cx="9144000" cy="6854610"/>
          </a:xfrm>
          <a:prstGeom prst="rect">
            <a:avLst/>
          </a:prstGeom>
        </p:spPr>
      </p:pic>
      <p:sp>
        <p:nvSpPr>
          <p:cNvPr id="2" name="Title 1"/>
          <p:cNvSpPr>
            <a:spLocks noGrp="1"/>
          </p:cNvSpPr>
          <p:nvPr>
            <p:ph type="title"/>
          </p:nvPr>
        </p:nvSpPr>
        <p:spPr/>
        <p:txBody>
          <a:bodyPr/>
          <a:lstStyle/>
          <a:p>
            <a:r>
              <a:rPr lang="en-US" dirty="0" smtClean="0"/>
              <a:t>Ex-Offender</a:t>
            </a:r>
            <a:endParaRPr lang="en-US" dirty="0"/>
          </a:p>
        </p:txBody>
      </p:sp>
      <p:pic>
        <p:nvPicPr>
          <p:cNvPr id="3" name="Picture 2"/>
          <p:cNvPicPr>
            <a:picLocks noChangeAspect="1"/>
          </p:cNvPicPr>
          <p:nvPr/>
        </p:nvPicPr>
        <p:blipFill>
          <a:blip r:embed="rId4"/>
          <a:stretch>
            <a:fillRect/>
          </a:stretch>
        </p:blipFill>
        <p:spPr>
          <a:xfrm>
            <a:off x="1904999" y="1126962"/>
            <a:ext cx="5771388" cy="4725924"/>
          </a:xfrm>
          <a:prstGeom prst="rect">
            <a:avLst/>
          </a:prstGeom>
        </p:spPr>
      </p:pic>
    </p:spTree>
    <p:extLst>
      <p:ext uri="{BB962C8B-B14F-4D97-AF65-F5344CB8AC3E}">
        <p14:creationId xmlns:p14="http://schemas.microsoft.com/office/powerpoint/2010/main" val="1359283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71"/>
            <a:ext cx="9144000" cy="6854610"/>
          </a:xfrm>
          <a:prstGeom prst="rect">
            <a:avLst/>
          </a:prstGeom>
        </p:spPr>
      </p:pic>
      <p:sp>
        <p:nvSpPr>
          <p:cNvPr id="2" name="Title 1"/>
          <p:cNvSpPr>
            <a:spLocks noGrp="1"/>
          </p:cNvSpPr>
          <p:nvPr>
            <p:ph type="title"/>
          </p:nvPr>
        </p:nvSpPr>
        <p:spPr/>
        <p:txBody>
          <a:bodyPr/>
          <a:lstStyle/>
          <a:p>
            <a:r>
              <a:rPr lang="en-US" dirty="0" smtClean="0"/>
              <a:t>Reentry Portal</a:t>
            </a:r>
            <a:endParaRPr lang="en-US" dirty="0"/>
          </a:p>
        </p:txBody>
      </p:sp>
      <p:sp>
        <p:nvSpPr>
          <p:cNvPr id="3" name="Rectangle 2"/>
          <p:cNvSpPr/>
          <p:nvPr/>
        </p:nvSpPr>
        <p:spPr>
          <a:xfrm>
            <a:off x="6096000" y="1417638"/>
            <a:ext cx="2895600" cy="4241418"/>
          </a:xfrm>
          <a:prstGeom prst="rect">
            <a:avLst/>
          </a:prstGeom>
        </p:spPr>
        <p:txBody>
          <a:bodyPr wrap="square">
            <a:spAutoFit/>
          </a:bodyPr>
          <a:lstStyle/>
          <a:p>
            <a:pPr>
              <a:lnSpc>
                <a:spcPct val="107000"/>
              </a:lnSpc>
              <a:spcAft>
                <a:spcPts val="800"/>
              </a:spcAft>
            </a:pPr>
            <a:r>
              <a:rPr lang="en-US" dirty="0" err="1">
                <a:latin typeface="Calibri" panose="020F0502020204030204" pitchFamily="34" charset="0"/>
                <a:ea typeface="Calibri" panose="020F0502020204030204" pitchFamily="34" charset="0"/>
                <a:cs typeface="Times New Roman" panose="02020603050405020304" pitchFamily="18" charset="0"/>
              </a:rPr>
              <a:t>CareerOneStop</a:t>
            </a:r>
            <a:r>
              <a:rPr lang="en-US" dirty="0">
                <a:latin typeface="Calibri" panose="020F0502020204030204" pitchFamily="34" charset="0"/>
                <a:ea typeface="Calibri" panose="020F0502020204030204" pitchFamily="34" charset="0"/>
                <a:cs typeface="Times New Roman" panose="02020603050405020304" pitchFamily="18" charset="0"/>
              </a:rPr>
              <a:t> announces </a:t>
            </a:r>
            <a:r>
              <a:rPr lang="en-U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ReEntry.CareerOneStop.org,</a:t>
            </a:r>
            <a:r>
              <a:rPr lang="en-US" dirty="0">
                <a:latin typeface="Calibri" panose="020F0502020204030204" pitchFamily="34" charset="0"/>
                <a:ea typeface="Calibri" panose="020F0502020204030204" pitchFamily="34" charset="0"/>
                <a:cs typeface="Times New Roman" panose="02020603050405020304" pitchFamily="18" charset="0"/>
              </a:rPr>
              <a:t> an online, secure version of all </a:t>
            </a:r>
            <a:r>
              <a:rPr lang="en-US" dirty="0" err="1">
                <a:latin typeface="Calibri" panose="020F0502020204030204" pitchFamily="34" charset="0"/>
                <a:ea typeface="Calibri" panose="020F0502020204030204" pitchFamily="34" charset="0"/>
                <a:cs typeface="Times New Roman" panose="02020603050405020304" pitchFamily="18" charset="0"/>
              </a:rPr>
              <a:t>CareerOneStop</a:t>
            </a:r>
            <a:r>
              <a:rPr lang="en-US" dirty="0">
                <a:latin typeface="Calibri" panose="020F0502020204030204" pitchFamily="34" charset="0"/>
                <a:ea typeface="Calibri" panose="020F0502020204030204" pitchFamily="34" charset="0"/>
                <a:cs typeface="Times New Roman" panose="02020603050405020304" pitchFamily="18" charset="0"/>
              </a:rPr>
              <a:t> website content and tools, with all external links and maps disabled. The purpose of </a:t>
            </a:r>
            <a:r>
              <a:rPr lang="en-US" dirty="0" err="1">
                <a:latin typeface="Calibri" panose="020F0502020204030204" pitchFamily="34" charset="0"/>
                <a:ea typeface="Calibri" panose="020F0502020204030204" pitchFamily="34" charset="0"/>
                <a:cs typeface="Times New Roman" panose="02020603050405020304" pitchFamily="18" charset="0"/>
              </a:rPr>
              <a:t>ReEntry.CareerOneStop</a:t>
            </a:r>
            <a:r>
              <a:rPr lang="en-US" dirty="0">
                <a:latin typeface="Calibri" panose="020F0502020204030204" pitchFamily="34" charset="0"/>
                <a:ea typeface="Calibri" panose="020F0502020204030204" pitchFamily="34" charset="0"/>
                <a:cs typeface="Times New Roman" panose="02020603050405020304" pitchFamily="18" charset="0"/>
              </a:rPr>
              <a:t> is to provide correctional institutions and other secure facilities with access to </a:t>
            </a:r>
            <a:r>
              <a:rPr lang="en-US" dirty="0" err="1">
                <a:latin typeface="Calibri" panose="020F0502020204030204" pitchFamily="34" charset="0"/>
                <a:ea typeface="Calibri" panose="020F0502020204030204" pitchFamily="34" charset="0"/>
                <a:cs typeface="Times New Roman" panose="02020603050405020304" pitchFamily="18" charset="0"/>
              </a:rPr>
              <a:t>CareerOneStop’s</a:t>
            </a:r>
            <a:r>
              <a:rPr lang="en-US" dirty="0">
                <a:latin typeface="Calibri" panose="020F0502020204030204" pitchFamily="34" charset="0"/>
                <a:ea typeface="Calibri" panose="020F0502020204030204" pitchFamily="34" charset="0"/>
                <a:cs typeface="Times New Roman" panose="02020603050405020304" pitchFamily="18" charset="0"/>
              </a:rPr>
              <a:t> full range of career, training, and job search resources.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52399" y="1326145"/>
            <a:ext cx="5684044" cy="4526280"/>
          </a:xfrm>
          <a:prstGeom prst="rect">
            <a:avLst/>
          </a:prstGeom>
        </p:spPr>
      </p:pic>
    </p:spTree>
    <p:extLst>
      <p:ext uri="{BB962C8B-B14F-4D97-AF65-F5344CB8AC3E}">
        <p14:creationId xmlns:p14="http://schemas.microsoft.com/office/powerpoint/2010/main" val="434358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6" name="Text Box 22"/>
          <p:cNvSpPr txBox="1">
            <a:spLocks noChangeArrowheads="1"/>
          </p:cNvSpPr>
          <p:nvPr/>
        </p:nvSpPr>
        <p:spPr bwMode="auto">
          <a:xfrm>
            <a:off x="6549505" y="1371600"/>
            <a:ext cx="2057400" cy="4939814"/>
          </a:xfrm>
          <a:prstGeom prst="rect">
            <a:avLst/>
          </a:prstGeom>
          <a:noFill/>
          <a:ln w="9525">
            <a:noFill/>
            <a:miter lim="800000"/>
            <a:headEnd/>
            <a:tailEnd/>
          </a:ln>
        </p:spPr>
        <p:txBody>
          <a:bodyPr>
            <a:spAutoFit/>
          </a:bodyPr>
          <a:lstStyle/>
          <a:p>
            <a:r>
              <a:rPr lang="en-US" b="1" dirty="0"/>
              <a:t>Laid-off workers and other career changers can:</a:t>
            </a:r>
          </a:p>
          <a:p>
            <a:endParaRPr lang="en-US" dirty="0"/>
          </a:p>
          <a:p>
            <a:pPr>
              <a:buFontTx/>
              <a:buChar char="•"/>
            </a:pPr>
            <a:r>
              <a:rPr lang="en-US" dirty="0"/>
              <a:t>Identify related careers to explore</a:t>
            </a:r>
          </a:p>
          <a:p>
            <a:pPr>
              <a:buFontTx/>
              <a:buChar char="•"/>
            </a:pPr>
            <a:endParaRPr lang="en-US" dirty="0"/>
          </a:p>
          <a:p>
            <a:pPr>
              <a:buFontTx/>
              <a:buChar char="•"/>
            </a:pPr>
            <a:r>
              <a:rPr lang="en-US" dirty="0"/>
              <a:t>Learn about transferable skills</a:t>
            </a:r>
          </a:p>
          <a:p>
            <a:pPr>
              <a:buFontTx/>
              <a:buChar char="•"/>
            </a:pPr>
            <a:endParaRPr lang="en-US" dirty="0"/>
          </a:p>
          <a:p>
            <a:pPr>
              <a:buFontTx/>
              <a:buChar char="•"/>
            </a:pPr>
            <a:r>
              <a:rPr lang="en-US" dirty="0"/>
              <a:t>Link to local training opportunities</a:t>
            </a:r>
          </a:p>
          <a:p>
            <a:pPr>
              <a:buFontTx/>
              <a:buChar char="•"/>
            </a:pPr>
            <a:endParaRPr lang="en-US" dirty="0"/>
          </a:p>
          <a:p>
            <a:pPr>
              <a:buFontTx/>
              <a:buChar char="•"/>
            </a:pPr>
            <a:r>
              <a:rPr lang="en-US" dirty="0"/>
              <a:t>View and apply for job listings</a:t>
            </a:r>
          </a:p>
          <a:p>
            <a:pPr>
              <a:spcBef>
                <a:spcPct val="50000"/>
              </a:spcBef>
            </a:pPr>
            <a:endParaRPr lang="en-US" dirty="0">
              <a:latin typeface="Verdana"/>
              <a:cs typeface="Verdana"/>
            </a:endParaRPr>
          </a:p>
        </p:txBody>
      </p:sp>
      <p:sp>
        <p:nvSpPr>
          <p:cNvPr id="2" name="Title 1"/>
          <p:cNvSpPr>
            <a:spLocks noGrp="1"/>
          </p:cNvSpPr>
          <p:nvPr>
            <p:ph type="title"/>
          </p:nvPr>
        </p:nvSpPr>
        <p:spPr>
          <a:xfrm>
            <a:off x="457200" y="0"/>
            <a:ext cx="8229600" cy="1417638"/>
          </a:xfrm>
        </p:spPr>
        <p:txBody>
          <a:bodyPr/>
          <a:lstStyle/>
          <a:p>
            <a:r>
              <a:rPr lang="en-US" dirty="0" smtClean="0"/>
              <a:t>www.mySkillsmyFuture.org</a:t>
            </a:r>
            <a:endParaRPr lang="en-US" dirty="0"/>
          </a:p>
        </p:txBody>
      </p:sp>
      <p:pic>
        <p:nvPicPr>
          <p:cNvPr id="7" name="Picture 5"/>
          <p:cNvPicPr>
            <a:picLocks noGrp="1" noChangeAspect="1" noChangeArrowheads="1"/>
          </p:cNvPicPr>
          <p:nvPr>
            <p:ph idx="1"/>
          </p:nvPr>
        </p:nvPicPr>
        <p:blipFill>
          <a:blip r:embed="rId4" cstate="print"/>
          <a:srcRect/>
          <a:stretch>
            <a:fillRect/>
          </a:stretch>
        </p:blipFill>
        <p:spPr>
          <a:xfrm>
            <a:off x="477716" y="1600200"/>
            <a:ext cx="5978768" cy="4267200"/>
          </a:xfrm>
          <a:noFill/>
        </p:spPr>
      </p:pic>
    </p:spTree>
    <p:extLst>
      <p:ext uri="{BB962C8B-B14F-4D97-AF65-F5344CB8AC3E}">
        <p14:creationId xmlns:p14="http://schemas.microsoft.com/office/powerpoint/2010/main" val="357064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mySkills </a:t>
            </a:r>
            <a:r>
              <a:rPr lang="en-US" dirty="0" smtClean="0"/>
              <a:t>myFuture Target Occupation</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1" y="1219200"/>
            <a:ext cx="6114001" cy="459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2"/>
          <p:cNvSpPr txBox="1">
            <a:spLocks noChangeArrowheads="1"/>
          </p:cNvSpPr>
          <p:nvPr/>
        </p:nvSpPr>
        <p:spPr bwMode="auto">
          <a:xfrm>
            <a:off x="6400800" y="2362200"/>
            <a:ext cx="2057400" cy="2723823"/>
          </a:xfrm>
          <a:prstGeom prst="rect">
            <a:avLst/>
          </a:prstGeom>
          <a:noFill/>
          <a:ln w="9525">
            <a:noFill/>
            <a:miter lim="800000"/>
            <a:headEnd/>
            <a:tailEnd/>
          </a:ln>
        </p:spPr>
        <p:txBody>
          <a:bodyPr>
            <a:spAutoFit/>
          </a:bodyPr>
          <a:lstStyle/>
          <a:p>
            <a:r>
              <a:rPr lang="en-US" dirty="0"/>
              <a:t>Laid-off workers and other career changers </a:t>
            </a:r>
            <a:r>
              <a:rPr lang="en-US" dirty="0" smtClean="0"/>
              <a:t>who already know the career they want to explore can use the Target Occupation tool</a:t>
            </a:r>
            <a:endParaRPr lang="en-US" dirty="0"/>
          </a:p>
          <a:p>
            <a:pPr>
              <a:spcBef>
                <a:spcPct val="50000"/>
              </a:spcBef>
            </a:pPr>
            <a:endParaRPr lang="en-US" dirty="0">
              <a:latin typeface="Verdana"/>
              <a:cs typeface="Verdana"/>
            </a:endParaRPr>
          </a:p>
        </p:txBody>
      </p:sp>
    </p:spTree>
    <p:extLst>
      <p:ext uri="{BB962C8B-B14F-4D97-AF65-F5344CB8AC3E}">
        <p14:creationId xmlns:p14="http://schemas.microsoft.com/office/powerpoint/2010/main" val="1371783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a:xfrm>
            <a:off x="429491" y="166755"/>
            <a:ext cx="8229600" cy="1143000"/>
          </a:xfrm>
        </p:spPr>
        <p:txBody>
          <a:bodyPr/>
          <a:lstStyle/>
          <a:p>
            <a:r>
              <a:rPr lang="en-US" dirty="0" smtClean="0"/>
              <a:t>Disaster Recovery Services</a:t>
            </a:r>
            <a:endParaRPr lang="en-US" dirty="0"/>
          </a:p>
        </p:txBody>
      </p:sp>
      <p:pic>
        <p:nvPicPr>
          <p:cNvPr id="3" name="Picture 2"/>
          <p:cNvPicPr>
            <a:picLocks noChangeAspect="1"/>
          </p:cNvPicPr>
          <p:nvPr/>
        </p:nvPicPr>
        <p:blipFill>
          <a:blip r:embed="rId4"/>
          <a:stretch>
            <a:fillRect/>
          </a:stretch>
        </p:blipFill>
        <p:spPr>
          <a:xfrm>
            <a:off x="2200115" y="1066800"/>
            <a:ext cx="4688352" cy="4887765"/>
          </a:xfrm>
          <a:prstGeom prst="rect">
            <a:avLst/>
          </a:prstGeom>
        </p:spPr>
      </p:pic>
    </p:spTree>
    <p:extLst>
      <p:ext uri="{BB962C8B-B14F-4D97-AF65-F5344CB8AC3E}">
        <p14:creationId xmlns:p14="http://schemas.microsoft.com/office/powerpoint/2010/main" val="2331486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6" name="Text Box 22"/>
          <p:cNvSpPr txBox="1">
            <a:spLocks noChangeArrowheads="1"/>
          </p:cNvSpPr>
          <p:nvPr/>
        </p:nvSpPr>
        <p:spPr bwMode="auto">
          <a:xfrm>
            <a:off x="6549505" y="2819400"/>
            <a:ext cx="2057400" cy="1892826"/>
          </a:xfrm>
          <a:prstGeom prst="rect">
            <a:avLst/>
          </a:prstGeom>
          <a:noFill/>
          <a:ln w="9525">
            <a:noFill/>
            <a:miter lim="800000"/>
            <a:headEnd/>
            <a:tailEnd/>
          </a:ln>
        </p:spPr>
        <p:txBody>
          <a:bodyPr>
            <a:spAutoFit/>
          </a:bodyPr>
          <a:lstStyle/>
          <a:p>
            <a:pPr>
              <a:buFont typeface="Arial" pitchFamily="34" charset="0"/>
              <a:buChar char="•"/>
            </a:pPr>
            <a:r>
              <a:rPr lang="en-US" b="1" dirty="0">
                <a:solidFill>
                  <a:srgbClr val="00B0F0"/>
                </a:solidFill>
              </a:rPr>
              <a:t>Train and Retain</a:t>
            </a:r>
          </a:p>
          <a:p>
            <a:pPr>
              <a:buFont typeface="Arial" pitchFamily="34" charset="0"/>
              <a:buChar char="•"/>
            </a:pPr>
            <a:endParaRPr lang="en-US" b="1" dirty="0">
              <a:solidFill>
                <a:srgbClr val="00B0F0"/>
              </a:solidFill>
            </a:endParaRPr>
          </a:p>
          <a:p>
            <a:pPr>
              <a:buFont typeface="Arial" pitchFamily="34" charset="0"/>
              <a:buChar char="•"/>
            </a:pPr>
            <a:r>
              <a:rPr lang="en-US" b="1" dirty="0">
                <a:solidFill>
                  <a:srgbClr val="00B0F0"/>
                </a:solidFill>
              </a:rPr>
              <a:t>Hire and Recruit</a:t>
            </a:r>
          </a:p>
          <a:p>
            <a:pPr>
              <a:buFont typeface="Arial" pitchFamily="34" charset="0"/>
              <a:buChar char="•"/>
            </a:pPr>
            <a:endParaRPr lang="en-US" b="1" dirty="0">
              <a:solidFill>
                <a:srgbClr val="00B0F0"/>
              </a:solidFill>
            </a:endParaRPr>
          </a:p>
          <a:p>
            <a:pPr>
              <a:buFont typeface="Arial" pitchFamily="34" charset="0"/>
              <a:buChar char="•"/>
            </a:pPr>
            <a:r>
              <a:rPr lang="en-US" b="1" dirty="0">
                <a:solidFill>
                  <a:srgbClr val="00B0F0"/>
                </a:solidFill>
              </a:rPr>
              <a:t>ToolKit</a:t>
            </a:r>
          </a:p>
          <a:p>
            <a:pPr>
              <a:spcBef>
                <a:spcPct val="50000"/>
              </a:spcBef>
            </a:pPr>
            <a:endParaRPr lang="en-US" dirty="0">
              <a:latin typeface="Verdana"/>
              <a:cs typeface="Verdana"/>
            </a:endParaRPr>
          </a:p>
        </p:txBody>
      </p:sp>
      <p:sp>
        <p:nvSpPr>
          <p:cNvPr id="2" name="Title 1"/>
          <p:cNvSpPr>
            <a:spLocks noGrp="1"/>
          </p:cNvSpPr>
          <p:nvPr>
            <p:ph type="title"/>
          </p:nvPr>
        </p:nvSpPr>
        <p:spPr/>
        <p:txBody>
          <a:bodyPr/>
          <a:lstStyle/>
          <a:p>
            <a:r>
              <a:rPr lang="en-US" dirty="0" smtClean="0"/>
              <a:t>Business Center</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 y="1295400"/>
            <a:ext cx="6491429" cy="463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311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pPr algn="l"/>
            <a:r>
              <a:rPr lang="en-US" dirty="0"/>
              <a:t>Your source for career exploration, </a:t>
            </a:r>
            <a:br>
              <a:rPr lang="en-US" dirty="0"/>
            </a:br>
            <a:r>
              <a:rPr lang="en-US" dirty="0"/>
              <a:t>training &amp; jobs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333" y="1417638"/>
            <a:ext cx="5973333" cy="430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3825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Competency Model</a:t>
            </a:r>
            <a:endParaRPr lang="en-US"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2" y="1219200"/>
            <a:ext cx="9162763" cy="464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9724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546"/>
            <a:ext cx="9144000" cy="6854610"/>
          </a:xfrm>
          <a:prstGeom prst="rect">
            <a:avLst/>
          </a:prstGeom>
        </p:spPr>
      </p:pic>
      <p:sp>
        <p:nvSpPr>
          <p:cNvPr id="2" name="Title 1"/>
          <p:cNvSpPr>
            <a:spLocks noGrp="1"/>
          </p:cNvSpPr>
          <p:nvPr>
            <p:ph type="title"/>
          </p:nvPr>
        </p:nvSpPr>
        <p:spPr/>
        <p:txBody>
          <a:bodyPr/>
          <a:lstStyle/>
          <a:p>
            <a:r>
              <a:rPr lang="en-US" dirty="0" smtClean="0"/>
              <a:t>Green Careers</a:t>
            </a:r>
            <a:endParaRPr lang="en-US" dirty="0"/>
          </a:p>
        </p:txBody>
      </p:sp>
      <p:sp>
        <p:nvSpPr>
          <p:cNvPr id="5" name="Text Box 22"/>
          <p:cNvSpPr txBox="1">
            <a:spLocks noChangeArrowheads="1"/>
          </p:cNvSpPr>
          <p:nvPr/>
        </p:nvSpPr>
        <p:spPr bwMode="auto">
          <a:xfrm>
            <a:off x="6172200" y="2133347"/>
            <a:ext cx="2587105" cy="2031325"/>
          </a:xfrm>
          <a:prstGeom prst="rect">
            <a:avLst/>
          </a:prstGeom>
          <a:noFill/>
          <a:ln w="9525">
            <a:noFill/>
            <a:miter lim="800000"/>
            <a:headEnd/>
            <a:tailEnd/>
          </a:ln>
        </p:spPr>
        <p:txBody>
          <a:bodyPr wrap="square">
            <a:spAutoFit/>
          </a:bodyPr>
          <a:lstStyle/>
          <a:p>
            <a:pPr marL="285750" indent="-285750">
              <a:spcBef>
                <a:spcPct val="50000"/>
              </a:spcBef>
              <a:buFont typeface="Arial" pitchFamily="34" charset="0"/>
              <a:buChar char="•"/>
            </a:pPr>
            <a:r>
              <a:rPr lang="en-US" dirty="0">
                <a:cs typeface="Verdana"/>
              </a:rPr>
              <a:t>What are Green Careers?</a:t>
            </a:r>
          </a:p>
          <a:p>
            <a:pPr marL="285750" indent="-285750">
              <a:spcBef>
                <a:spcPct val="50000"/>
              </a:spcBef>
              <a:buFont typeface="Arial" pitchFamily="34" charset="0"/>
              <a:buChar char="•"/>
            </a:pPr>
            <a:r>
              <a:rPr lang="en-US" dirty="0">
                <a:cs typeface="Verdana"/>
              </a:rPr>
              <a:t>Explore Green Careers</a:t>
            </a:r>
          </a:p>
          <a:p>
            <a:pPr marL="285750" indent="-285750">
              <a:spcBef>
                <a:spcPct val="50000"/>
              </a:spcBef>
              <a:buFont typeface="Arial" pitchFamily="34" charset="0"/>
              <a:buChar char="•"/>
            </a:pPr>
            <a:r>
              <a:rPr lang="en-US" dirty="0">
                <a:cs typeface="Verdana"/>
              </a:rPr>
              <a:t>Find Education and Training for Green </a:t>
            </a:r>
            <a:r>
              <a:rPr lang="en-US" dirty="0" smtClean="0">
                <a:cs typeface="Verdana"/>
              </a:rPr>
              <a:t>Careers</a:t>
            </a:r>
            <a:endParaRPr lang="en-US" dirty="0">
              <a:cs typeface="Verdana"/>
            </a:endParaRPr>
          </a:p>
        </p:txBody>
      </p:sp>
      <p:pic>
        <p:nvPicPr>
          <p:cNvPr id="3" name="Picture 2"/>
          <p:cNvPicPr>
            <a:picLocks noChangeAspect="1"/>
          </p:cNvPicPr>
          <p:nvPr/>
        </p:nvPicPr>
        <p:blipFill>
          <a:blip r:embed="rId4"/>
          <a:stretch>
            <a:fillRect/>
          </a:stretch>
        </p:blipFill>
        <p:spPr>
          <a:xfrm>
            <a:off x="439265" y="1342455"/>
            <a:ext cx="5641081" cy="4028608"/>
          </a:xfrm>
          <a:prstGeom prst="rect">
            <a:avLst/>
          </a:prstGeom>
        </p:spPr>
      </p:pic>
    </p:spTree>
    <p:extLst>
      <p:ext uri="{BB962C8B-B14F-4D97-AF65-F5344CB8AC3E}">
        <p14:creationId xmlns:p14="http://schemas.microsoft.com/office/powerpoint/2010/main" val="22597241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Mobile Tools</a:t>
            </a:r>
            <a:endParaRPr lang="en-US" dirty="0"/>
          </a:p>
        </p:txBody>
      </p:sp>
      <p:pic>
        <p:nvPicPr>
          <p:cNvPr id="5" name="Picture 4"/>
          <p:cNvPicPr>
            <a:picLocks noChangeAspect="1"/>
          </p:cNvPicPr>
          <p:nvPr/>
        </p:nvPicPr>
        <p:blipFill>
          <a:blip r:embed="rId4"/>
          <a:stretch>
            <a:fillRect/>
          </a:stretch>
        </p:blipFill>
        <p:spPr>
          <a:xfrm>
            <a:off x="360482" y="1060903"/>
            <a:ext cx="5542598" cy="4342924"/>
          </a:xfrm>
          <a:prstGeom prst="rect">
            <a:avLst/>
          </a:prstGeom>
        </p:spPr>
      </p:pic>
      <p:pic>
        <p:nvPicPr>
          <p:cNvPr id="6" name="Picture 5"/>
          <p:cNvPicPr>
            <a:picLocks noChangeAspect="1"/>
          </p:cNvPicPr>
          <p:nvPr/>
        </p:nvPicPr>
        <p:blipFill>
          <a:blip r:embed="rId5"/>
          <a:stretch>
            <a:fillRect/>
          </a:stretch>
        </p:blipFill>
        <p:spPr>
          <a:xfrm>
            <a:off x="3067050" y="4267200"/>
            <a:ext cx="6076950" cy="1552575"/>
          </a:xfrm>
          <a:prstGeom prst="rect">
            <a:avLst/>
          </a:prstGeom>
        </p:spPr>
      </p:pic>
    </p:spTree>
    <p:extLst>
      <p:ext uri="{BB962C8B-B14F-4D97-AF65-F5344CB8AC3E}">
        <p14:creationId xmlns:p14="http://schemas.microsoft.com/office/powerpoint/2010/main" val="20414168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err="1" smtClean="0"/>
              <a:t>NewsCenter</a:t>
            </a:r>
            <a:endParaRPr lang="en-US" dirty="0"/>
          </a:p>
        </p:txBody>
      </p:sp>
      <p:pic>
        <p:nvPicPr>
          <p:cNvPr id="3" name="Picture 2"/>
          <p:cNvPicPr>
            <a:picLocks noChangeAspect="1"/>
          </p:cNvPicPr>
          <p:nvPr/>
        </p:nvPicPr>
        <p:blipFill>
          <a:blip r:embed="rId4"/>
          <a:stretch>
            <a:fillRect/>
          </a:stretch>
        </p:blipFill>
        <p:spPr>
          <a:xfrm>
            <a:off x="630364" y="1165117"/>
            <a:ext cx="7883271" cy="4524375"/>
          </a:xfrm>
          <a:prstGeom prst="rect">
            <a:avLst/>
          </a:prstGeom>
        </p:spPr>
      </p:pic>
      <p:sp>
        <p:nvSpPr>
          <p:cNvPr id="5" name="Rectangle 4"/>
          <p:cNvSpPr/>
          <p:nvPr/>
        </p:nvSpPr>
        <p:spPr>
          <a:xfrm>
            <a:off x="5181600" y="1417638"/>
            <a:ext cx="1295400" cy="1401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557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smtClean="0"/>
              <a:t>CareerOneStop Blog</a:t>
            </a:r>
            <a:endParaRPr lang="en-US" dirty="0"/>
          </a:p>
        </p:txBody>
      </p:sp>
      <p:sp>
        <p:nvSpPr>
          <p:cNvPr id="3" name="TextBox 2"/>
          <p:cNvSpPr txBox="1"/>
          <p:nvPr/>
        </p:nvSpPr>
        <p:spPr>
          <a:xfrm>
            <a:off x="6438134" y="2133600"/>
            <a:ext cx="2705866" cy="369332"/>
          </a:xfrm>
          <a:prstGeom prst="rect">
            <a:avLst/>
          </a:prstGeom>
          <a:noFill/>
        </p:spPr>
        <p:txBody>
          <a:bodyPr wrap="square" rtlCol="0">
            <a:spAutoFit/>
          </a:bodyPr>
          <a:lstStyle/>
          <a:p>
            <a:r>
              <a:rPr lang="en-US" dirty="0" smtClean="0"/>
              <a:t> blog.CareerOneStop.org</a:t>
            </a:r>
            <a:endParaRPr lang="en-US" dirty="0"/>
          </a:p>
        </p:txBody>
      </p:sp>
      <p:pic>
        <p:nvPicPr>
          <p:cNvPr id="1026" name="Picture 1" descr="image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072248"/>
            <a:ext cx="3920998"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299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Outreach materials</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 y="1219200"/>
            <a:ext cx="7440000" cy="468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934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News</a:t>
            </a:r>
            <a:endParaRPr lang="en-US"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98" y="1371600"/>
            <a:ext cx="8853906" cy="437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934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0"/>
            <a:ext cx="9144000" cy="6854610"/>
          </a:xfrm>
          <a:prstGeom prst="rect">
            <a:avLst/>
          </a:prstGeom>
        </p:spPr>
      </p:pic>
      <p:sp>
        <p:nvSpPr>
          <p:cNvPr id="2" name="Title 1"/>
          <p:cNvSpPr>
            <a:spLocks noGrp="1"/>
          </p:cNvSpPr>
          <p:nvPr>
            <p:ph type="title"/>
          </p:nvPr>
        </p:nvSpPr>
        <p:spPr/>
        <p:txBody>
          <a:bodyPr/>
          <a:lstStyle/>
          <a:p>
            <a:r>
              <a:rPr lang="en-US" dirty="0" smtClean="0"/>
              <a:t>For Developers</a:t>
            </a:r>
            <a:endParaRPr lang="en-US" dirty="0"/>
          </a:p>
        </p:txBody>
      </p:sp>
      <p:pic>
        <p:nvPicPr>
          <p:cNvPr id="5" name="Picture 4"/>
          <p:cNvPicPr>
            <a:picLocks noChangeAspect="1"/>
          </p:cNvPicPr>
          <p:nvPr/>
        </p:nvPicPr>
        <p:blipFill>
          <a:blip r:embed="rId4"/>
          <a:stretch>
            <a:fillRect/>
          </a:stretch>
        </p:blipFill>
        <p:spPr>
          <a:xfrm>
            <a:off x="707231" y="1177023"/>
            <a:ext cx="7729538" cy="4500563"/>
          </a:xfrm>
          <a:prstGeom prst="rect">
            <a:avLst/>
          </a:prstGeom>
        </p:spPr>
      </p:pic>
      <p:sp>
        <p:nvSpPr>
          <p:cNvPr id="3" name="Rectangle 2"/>
          <p:cNvSpPr/>
          <p:nvPr/>
        </p:nvSpPr>
        <p:spPr>
          <a:xfrm>
            <a:off x="3657600" y="2819400"/>
            <a:ext cx="1524000"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724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0"/>
            <a:ext cx="9144000" cy="6854610"/>
          </a:xfrm>
          <a:prstGeom prst="rect">
            <a:avLst/>
          </a:prstGeom>
        </p:spPr>
      </p:pic>
      <p:sp>
        <p:nvSpPr>
          <p:cNvPr id="2" name="Title 1"/>
          <p:cNvSpPr>
            <a:spLocks noGrp="1"/>
          </p:cNvSpPr>
          <p:nvPr>
            <p:ph type="title"/>
          </p:nvPr>
        </p:nvSpPr>
        <p:spPr/>
        <p:txBody>
          <a:bodyPr/>
          <a:lstStyle/>
          <a:p>
            <a:r>
              <a:rPr lang="en-US" dirty="0" smtClean="0"/>
              <a:t>Data Downloads</a:t>
            </a:r>
            <a:endParaRPr lang="en-US" dirty="0"/>
          </a:p>
        </p:txBody>
      </p:sp>
      <p:pic>
        <p:nvPicPr>
          <p:cNvPr id="5" name="Picture 4"/>
          <p:cNvPicPr>
            <a:picLocks noChangeAspect="1"/>
          </p:cNvPicPr>
          <p:nvPr/>
        </p:nvPicPr>
        <p:blipFill>
          <a:blip r:embed="rId4"/>
          <a:stretch>
            <a:fillRect/>
          </a:stretch>
        </p:blipFill>
        <p:spPr>
          <a:xfrm>
            <a:off x="379993" y="1147836"/>
            <a:ext cx="4517136" cy="4240244"/>
          </a:xfrm>
          <a:prstGeom prst="rect">
            <a:avLst/>
          </a:prstGeom>
        </p:spPr>
      </p:pic>
      <p:pic>
        <p:nvPicPr>
          <p:cNvPr id="6" name="Picture 5"/>
          <p:cNvPicPr>
            <a:picLocks noChangeAspect="1"/>
          </p:cNvPicPr>
          <p:nvPr/>
        </p:nvPicPr>
        <p:blipFill>
          <a:blip r:embed="rId5"/>
          <a:stretch>
            <a:fillRect/>
          </a:stretch>
        </p:blipFill>
        <p:spPr>
          <a:xfrm>
            <a:off x="4897129" y="2088995"/>
            <a:ext cx="3941635" cy="3458432"/>
          </a:xfrm>
          <a:prstGeom prst="rect">
            <a:avLst/>
          </a:prstGeom>
        </p:spPr>
      </p:pic>
    </p:spTree>
    <p:extLst>
      <p:ext uri="{BB962C8B-B14F-4D97-AF65-F5344CB8AC3E}">
        <p14:creationId xmlns:p14="http://schemas.microsoft.com/office/powerpoint/2010/main" val="688794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0"/>
            <a:ext cx="9144000" cy="6854610"/>
          </a:xfrm>
          <a:prstGeom prst="rect">
            <a:avLst/>
          </a:prstGeom>
        </p:spPr>
      </p:pic>
      <p:sp>
        <p:nvSpPr>
          <p:cNvPr id="2" name="Title 1"/>
          <p:cNvSpPr>
            <a:spLocks noGrp="1"/>
          </p:cNvSpPr>
          <p:nvPr>
            <p:ph type="title"/>
          </p:nvPr>
        </p:nvSpPr>
        <p:spPr/>
        <p:txBody>
          <a:bodyPr/>
          <a:lstStyle/>
          <a:p>
            <a:r>
              <a:rPr lang="en-US" dirty="0" smtClean="0"/>
              <a:t>Web API</a:t>
            </a:r>
            <a:endParaRPr lang="en-US" dirty="0"/>
          </a:p>
        </p:txBody>
      </p:sp>
      <p:pic>
        <p:nvPicPr>
          <p:cNvPr id="5" name="Picture 4"/>
          <p:cNvPicPr>
            <a:picLocks noChangeAspect="1"/>
          </p:cNvPicPr>
          <p:nvPr/>
        </p:nvPicPr>
        <p:blipFill>
          <a:blip r:embed="rId4"/>
          <a:stretch>
            <a:fillRect/>
          </a:stretch>
        </p:blipFill>
        <p:spPr>
          <a:xfrm>
            <a:off x="1748082" y="1243032"/>
            <a:ext cx="5996273" cy="4602575"/>
          </a:xfrm>
          <a:prstGeom prst="rect">
            <a:avLst/>
          </a:prstGeom>
        </p:spPr>
      </p:pic>
    </p:spTree>
    <p:extLst>
      <p:ext uri="{BB962C8B-B14F-4D97-AF65-F5344CB8AC3E}">
        <p14:creationId xmlns:p14="http://schemas.microsoft.com/office/powerpoint/2010/main" val="1470205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Explore Careers</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095" y="1072733"/>
            <a:ext cx="6897809" cy="470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600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0"/>
            <a:ext cx="9144000" cy="6854610"/>
          </a:xfrm>
          <a:prstGeom prst="rect">
            <a:avLst/>
          </a:prstGeom>
        </p:spPr>
      </p:pic>
      <p:sp>
        <p:nvSpPr>
          <p:cNvPr id="2" name="Title 1"/>
          <p:cNvSpPr>
            <a:spLocks noGrp="1"/>
          </p:cNvSpPr>
          <p:nvPr>
            <p:ph type="title"/>
          </p:nvPr>
        </p:nvSpPr>
        <p:spPr/>
        <p:txBody>
          <a:bodyPr/>
          <a:lstStyle/>
          <a:p>
            <a:r>
              <a:rPr lang="en-US" dirty="0" smtClean="0"/>
              <a:t>Link to Us</a:t>
            </a:r>
            <a:endParaRPr lang="en-US" dirty="0"/>
          </a:p>
        </p:txBody>
      </p:sp>
      <p:pic>
        <p:nvPicPr>
          <p:cNvPr id="5" name="Picture 4"/>
          <p:cNvPicPr>
            <a:picLocks noChangeAspect="1"/>
          </p:cNvPicPr>
          <p:nvPr/>
        </p:nvPicPr>
        <p:blipFill>
          <a:blip r:embed="rId4"/>
          <a:stretch>
            <a:fillRect/>
          </a:stretch>
        </p:blipFill>
        <p:spPr>
          <a:xfrm>
            <a:off x="1850761" y="1386107"/>
            <a:ext cx="5486019" cy="4525232"/>
          </a:xfrm>
          <a:prstGeom prst="rect">
            <a:avLst/>
          </a:prstGeom>
        </p:spPr>
      </p:pic>
    </p:spTree>
    <p:extLst>
      <p:ext uri="{BB962C8B-B14F-4D97-AF65-F5344CB8AC3E}">
        <p14:creationId xmlns:p14="http://schemas.microsoft.com/office/powerpoint/2010/main" val="4062909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 y="0"/>
            <a:ext cx="9144000" cy="6854610"/>
          </a:xfrm>
          <a:prstGeom prst="rect">
            <a:avLst/>
          </a:prstGeom>
        </p:spPr>
      </p:pic>
      <p:sp>
        <p:nvSpPr>
          <p:cNvPr id="2" name="Title 1"/>
          <p:cNvSpPr>
            <a:spLocks noGrp="1"/>
          </p:cNvSpPr>
          <p:nvPr>
            <p:ph type="title"/>
          </p:nvPr>
        </p:nvSpPr>
        <p:spPr/>
        <p:txBody>
          <a:bodyPr/>
          <a:lstStyle/>
          <a:p>
            <a:r>
              <a:rPr lang="en-US" dirty="0" smtClean="0"/>
              <a:t>Spanish</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266" y="1145114"/>
            <a:ext cx="6388953" cy="456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605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 y="0"/>
            <a:ext cx="9144000" cy="6854610"/>
          </a:xfrm>
          <a:prstGeom prst="rect">
            <a:avLst/>
          </a:prstGeom>
        </p:spPr>
      </p:pic>
      <p:sp>
        <p:nvSpPr>
          <p:cNvPr id="2" name="Title 1"/>
          <p:cNvSpPr>
            <a:spLocks noGrp="1"/>
          </p:cNvSpPr>
          <p:nvPr>
            <p:ph type="title"/>
          </p:nvPr>
        </p:nvSpPr>
        <p:spPr/>
        <p:txBody>
          <a:bodyPr/>
          <a:lstStyle/>
          <a:p>
            <a:r>
              <a:rPr lang="en-US" dirty="0" smtClean="0"/>
              <a:t>Responsive</a:t>
            </a:r>
            <a:endParaRPr lang="en-US" dirty="0"/>
          </a:p>
        </p:txBody>
      </p:sp>
      <p:pic>
        <p:nvPicPr>
          <p:cNvPr id="3" name="Picture 2"/>
          <p:cNvPicPr>
            <a:picLocks noChangeAspect="1"/>
          </p:cNvPicPr>
          <p:nvPr/>
        </p:nvPicPr>
        <p:blipFill>
          <a:blip r:embed="rId4"/>
          <a:stretch>
            <a:fillRect/>
          </a:stretch>
        </p:blipFill>
        <p:spPr>
          <a:xfrm>
            <a:off x="1143000" y="1168467"/>
            <a:ext cx="2583739" cy="4517676"/>
          </a:xfrm>
          <a:prstGeom prst="rect">
            <a:avLst/>
          </a:prstGeom>
        </p:spPr>
      </p:pic>
      <p:pic>
        <p:nvPicPr>
          <p:cNvPr id="5" name="Picture 4"/>
          <p:cNvPicPr>
            <a:picLocks noChangeAspect="1"/>
          </p:cNvPicPr>
          <p:nvPr/>
        </p:nvPicPr>
        <p:blipFill>
          <a:blip r:embed="rId5"/>
          <a:stretch>
            <a:fillRect/>
          </a:stretch>
        </p:blipFill>
        <p:spPr>
          <a:xfrm>
            <a:off x="5166703" y="1216419"/>
            <a:ext cx="2580876" cy="4491495"/>
          </a:xfrm>
          <a:prstGeom prst="rect">
            <a:avLst/>
          </a:prstGeom>
        </p:spPr>
      </p:pic>
    </p:spTree>
    <p:extLst>
      <p:ext uri="{BB962C8B-B14F-4D97-AF65-F5344CB8AC3E}">
        <p14:creationId xmlns:p14="http://schemas.microsoft.com/office/powerpoint/2010/main" val="185020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70" y="-442912"/>
            <a:ext cx="9144000" cy="6854610"/>
          </a:xfrm>
          <a:prstGeom prst="rect">
            <a:avLst/>
          </a:prstGeom>
        </p:spPr>
      </p:pic>
      <p:sp>
        <p:nvSpPr>
          <p:cNvPr id="2" name="Title 1"/>
          <p:cNvSpPr>
            <a:spLocks noGrp="1"/>
          </p:cNvSpPr>
          <p:nvPr>
            <p:ph type="title"/>
          </p:nvPr>
        </p:nvSpPr>
        <p:spPr/>
        <p:txBody>
          <a:bodyPr/>
          <a:lstStyle/>
          <a:p>
            <a:r>
              <a:rPr lang="en-US" dirty="0" err="1" smtClean="0"/>
              <a:t>Chatbot</a:t>
            </a:r>
            <a:endParaRPr lang="en-US" dirty="0"/>
          </a:p>
        </p:txBody>
      </p:sp>
      <p:sp>
        <p:nvSpPr>
          <p:cNvPr id="7" name="Rectangle 6"/>
          <p:cNvSpPr/>
          <p:nvPr/>
        </p:nvSpPr>
        <p:spPr>
          <a:xfrm>
            <a:off x="3810000" y="3352800"/>
            <a:ext cx="4343400" cy="1477328"/>
          </a:xfrm>
          <a:prstGeom prst="rect">
            <a:avLst/>
          </a:prstGeom>
        </p:spPr>
        <p:txBody>
          <a:bodyPr wrap="square">
            <a:spAutoFit/>
          </a:bodyPr>
          <a:lstStyle/>
          <a:p>
            <a:r>
              <a:rPr lang="en-US" dirty="0">
                <a:solidFill>
                  <a:srgbClr val="000000"/>
                </a:solidFill>
                <a:latin typeface="Segoe UI" panose="020B0502040204020203" pitchFamily="34" charset="0"/>
              </a:rPr>
              <a:t>Hi, welcome to </a:t>
            </a:r>
            <a:r>
              <a:rPr lang="en-US" dirty="0" err="1">
                <a:solidFill>
                  <a:srgbClr val="000000"/>
                </a:solidFill>
                <a:latin typeface="Segoe UI" panose="020B0502040204020203" pitchFamily="34" charset="0"/>
              </a:rPr>
              <a:t>CareerBot</a:t>
            </a:r>
            <a:r>
              <a:rPr lang="en-US" dirty="0">
                <a:solidFill>
                  <a:srgbClr val="000000"/>
                </a:solidFill>
                <a:latin typeface="Segoe UI" panose="020B0502040204020203" pitchFamily="34" charset="0"/>
              </a:rPr>
              <a:t>.</a:t>
            </a:r>
          </a:p>
          <a:p>
            <a:r>
              <a:rPr lang="en-US" dirty="0">
                <a:solidFill>
                  <a:srgbClr val="000000"/>
                </a:solidFill>
                <a:latin typeface="Segoe UI" panose="020B0502040204020203" pitchFamily="34" charset="0"/>
              </a:rPr>
              <a:t>I’m not a real person, but I can help you find what you need on the </a:t>
            </a:r>
            <a:r>
              <a:rPr lang="en-US" dirty="0" err="1">
                <a:solidFill>
                  <a:srgbClr val="000000"/>
                </a:solidFill>
                <a:latin typeface="Segoe UI" panose="020B0502040204020203" pitchFamily="34" charset="0"/>
              </a:rPr>
              <a:t>CareerOneStop</a:t>
            </a:r>
            <a:r>
              <a:rPr lang="en-US" dirty="0">
                <a:solidFill>
                  <a:srgbClr val="000000"/>
                </a:solidFill>
                <a:latin typeface="Segoe UI" panose="020B0502040204020203" pitchFamily="34" charset="0"/>
              </a:rPr>
              <a:t> website.</a:t>
            </a:r>
          </a:p>
          <a:p>
            <a:r>
              <a:rPr lang="en-US" dirty="0">
                <a:solidFill>
                  <a:srgbClr val="000000"/>
                </a:solidFill>
                <a:latin typeface="Segoe UI" panose="020B0502040204020203" pitchFamily="34" charset="0"/>
              </a:rPr>
              <a:t>Please say Hi to get started.</a:t>
            </a:r>
            <a:endParaRPr lang="en-US" b="0" i="0" dirty="0">
              <a:solidFill>
                <a:srgbClr val="000000"/>
              </a:solidFill>
              <a:effectLst/>
              <a:latin typeface="Segoe UI" panose="020B0502040204020203" pitchFamily="34" charset="0"/>
            </a:endParaRPr>
          </a:p>
        </p:txBody>
      </p:sp>
      <p:sp>
        <p:nvSpPr>
          <p:cNvPr id="8" name="Rectangle 7"/>
          <p:cNvSpPr/>
          <p:nvPr/>
        </p:nvSpPr>
        <p:spPr>
          <a:xfrm>
            <a:off x="3695700" y="1685518"/>
            <a:ext cx="4572000" cy="646331"/>
          </a:xfrm>
          <a:prstGeom prst="rect">
            <a:avLst/>
          </a:prstGeom>
        </p:spPr>
        <p:txBody>
          <a:bodyPr>
            <a:spAutoFit/>
          </a:bodyPr>
          <a:lstStyle/>
          <a:p>
            <a:r>
              <a:rPr lang="en-US" dirty="0">
                <a:solidFill>
                  <a:srgbClr val="000000"/>
                </a:solidFill>
                <a:latin typeface="Arial" panose="020B0604020202020204" pitchFamily="34" charset="0"/>
              </a:rPr>
              <a:t>Did you know </a:t>
            </a:r>
            <a:r>
              <a:rPr lang="en-US" dirty="0" err="1">
                <a:solidFill>
                  <a:srgbClr val="000000"/>
                </a:solidFill>
                <a:latin typeface="Arial" panose="020B0604020202020204" pitchFamily="34" charset="0"/>
              </a:rPr>
              <a:t>CareerOneStop</a:t>
            </a:r>
            <a:r>
              <a:rPr lang="en-US" dirty="0">
                <a:solidFill>
                  <a:srgbClr val="000000"/>
                </a:solidFill>
                <a:latin typeface="Arial" panose="020B0604020202020204" pitchFamily="34" charset="0"/>
              </a:rPr>
              <a:t> now has a </a:t>
            </a:r>
            <a:r>
              <a:rPr lang="en-US" dirty="0" err="1">
                <a:solidFill>
                  <a:srgbClr val="000000"/>
                </a:solidFill>
                <a:latin typeface="Arial" panose="020B0604020202020204" pitchFamily="34" charset="0"/>
              </a:rPr>
              <a:t>chatbot</a:t>
            </a:r>
            <a:r>
              <a:rPr lang="en-US" dirty="0">
                <a:solidFill>
                  <a:srgbClr val="000000"/>
                </a:solidFill>
                <a:latin typeface="Arial" panose="020B0604020202020204" pitchFamily="34" charset="0"/>
              </a:rPr>
              <a:t>?</a:t>
            </a:r>
            <a:endParaRPr lang="en-US" dirty="0"/>
          </a:p>
        </p:txBody>
      </p:sp>
      <p:pic>
        <p:nvPicPr>
          <p:cNvPr id="1026" name="Picture 2" descr="CareerBot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295" y="1001712"/>
            <a:ext cx="2200275" cy="226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505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smtClean="0"/>
              <a:t>CareerOneStop on Social Media</a:t>
            </a:r>
            <a:endParaRPr lang="en-US" dirty="0"/>
          </a:p>
        </p:txBody>
      </p:sp>
      <p:sp>
        <p:nvSpPr>
          <p:cNvPr id="3" name="Content Placeholder 2"/>
          <p:cNvSpPr>
            <a:spLocks noGrp="1"/>
          </p:cNvSpPr>
          <p:nvPr>
            <p:ph idx="1"/>
          </p:nvPr>
        </p:nvSpPr>
        <p:spPr>
          <a:xfrm>
            <a:off x="381000" y="1600200"/>
            <a:ext cx="8610600" cy="4525963"/>
          </a:xfrm>
        </p:spPr>
        <p:txBody>
          <a:bodyPr>
            <a:normAutofit/>
          </a:bodyPr>
          <a:lstStyle/>
          <a:p>
            <a:r>
              <a:rPr lang="en-US" sz="2400" dirty="0">
                <a:ea typeface="Verdana" pitchFamily="34" charset="0"/>
                <a:cs typeface="Verdana" pitchFamily="34" charset="0"/>
              </a:rPr>
              <a:t>Twitter:</a:t>
            </a:r>
            <a:r>
              <a:rPr lang="en-US" sz="2600" dirty="0">
                <a:ea typeface="Verdana" pitchFamily="34" charset="0"/>
                <a:cs typeface="Verdana" pitchFamily="34" charset="0"/>
              </a:rPr>
              <a:t> </a:t>
            </a:r>
            <a:r>
              <a:rPr lang="en-US" sz="1600" dirty="0">
                <a:ea typeface="Verdana" pitchFamily="34" charset="0"/>
                <a:cs typeface="Verdana" pitchFamily="34" charset="0"/>
                <a:hlinkClick r:id="rId4"/>
              </a:rPr>
              <a:t>https://twitter.com/Career1Stop</a:t>
            </a:r>
            <a:endParaRPr lang="en-US" sz="1600" dirty="0">
              <a:ea typeface="Verdana" pitchFamily="34" charset="0"/>
              <a:cs typeface="Verdana" pitchFamily="34" charset="0"/>
            </a:endParaRPr>
          </a:p>
          <a:p>
            <a:r>
              <a:rPr lang="en-US" sz="2400" dirty="0">
                <a:ea typeface="Verdana" pitchFamily="34" charset="0"/>
                <a:cs typeface="Verdana" pitchFamily="34" charset="0"/>
              </a:rPr>
              <a:t>LinkedIn: </a:t>
            </a:r>
            <a:r>
              <a:rPr lang="en-US" sz="1600" dirty="0">
                <a:ea typeface="Verdana" pitchFamily="34" charset="0"/>
                <a:cs typeface="Verdana" pitchFamily="34" charset="0"/>
                <a:hlinkClick r:id="rId5"/>
              </a:rPr>
              <a:t>https://www.linkedin.com/company/careeronestop</a:t>
            </a:r>
            <a:endParaRPr lang="en-US" sz="1600" dirty="0">
              <a:ea typeface="Verdana" pitchFamily="34" charset="0"/>
              <a:cs typeface="Verdana" pitchFamily="34" charset="0"/>
            </a:endParaRPr>
          </a:p>
          <a:p>
            <a:r>
              <a:rPr lang="en-US" sz="2400" dirty="0">
                <a:ea typeface="Verdana" pitchFamily="34" charset="0"/>
                <a:cs typeface="Verdana" pitchFamily="34" charset="0"/>
              </a:rPr>
              <a:t>Facebook:</a:t>
            </a:r>
            <a:r>
              <a:rPr lang="en-US" sz="2600" dirty="0">
                <a:ea typeface="Verdana" pitchFamily="34" charset="0"/>
                <a:cs typeface="Verdana" pitchFamily="34" charset="0"/>
              </a:rPr>
              <a:t> </a:t>
            </a:r>
            <a:r>
              <a:rPr lang="en-US" sz="1600" dirty="0">
                <a:ea typeface="Verdana" pitchFamily="34" charset="0"/>
                <a:cs typeface="Verdana" pitchFamily="34" charset="0"/>
                <a:hlinkClick r:id="rId6"/>
              </a:rPr>
              <a:t>https://www.facebook.com/pages/Careeronestop/135511219941994</a:t>
            </a:r>
            <a:endParaRPr lang="en-US" sz="1600" dirty="0">
              <a:ea typeface="Verdana" pitchFamily="34" charset="0"/>
              <a:cs typeface="Verdana" pitchFamily="34" charset="0"/>
            </a:endParaRPr>
          </a:p>
          <a:p>
            <a:r>
              <a:rPr lang="en-US" sz="2400" dirty="0">
                <a:ea typeface="Verdana" pitchFamily="34" charset="0"/>
                <a:cs typeface="Verdana" pitchFamily="34" charset="0"/>
              </a:rPr>
              <a:t>Instagram:</a:t>
            </a:r>
            <a:r>
              <a:rPr lang="en-US" sz="2600" dirty="0">
                <a:ea typeface="Verdana" pitchFamily="34" charset="0"/>
                <a:cs typeface="Verdana" pitchFamily="34" charset="0"/>
              </a:rPr>
              <a:t> </a:t>
            </a:r>
            <a:r>
              <a:rPr lang="en-US" sz="1600" dirty="0">
                <a:hlinkClick r:id="rId7"/>
              </a:rPr>
              <a:t>https://www.instagram.com/careeronestop/</a:t>
            </a:r>
            <a:endParaRPr lang="en-US" sz="1600" dirty="0">
              <a:ea typeface="Verdana" pitchFamily="34" charset="0"/>
              <a:cs typeface="Verdana" pitchFamily="34" charset="0"/>
            </a:endParaRPr>
          </a:p>
          <a:p>
            <a:r>
              <a:rPr lang="en-US" sz="2400" dirty="0">
                <a:ea typeface="Verdana" pitchFamily="34" charset="0"/>
                <a:cs typeface="Verdana" pitchFamily="34" charset="0"/>
              </a:rPr>
              <a:t>Pinterest:</a:t>
            </a:r>
            <a:r>
              <a:rPr lang="en-US" sz="2600" dirty="0">
                <a:ea typeface="Verdana" pitchFamily="34" charset="0"/>
                <a:cs typeface="Verdana" pitchFamily="34" charset="0"/>
              </a:rPr>
              <a:t> </a:t>
            </a:r>
            <a:r>
              <a:rPr lang="en-US" sz="1600" dirty="0">
                <a:ea typeface="Verdana" pitchFamily="34" charset="0"/>
                <a:cs typeface="Verdana" pitchFamily="34" charset="0"/>
                <a:hlinkClick r:id="rId8"/>
              </a:rPr>
              <a:t>https://www.pinterest.com/CareerOneStop/</a:t>
            </a:r>
            <a:endParaRPr lang="en-US" sz="1600" dirty="0">
              <a:ea typeface="Verdana" pitchFamily="34" charset="0"/>
              <a:cs typeface="Verdana" pitchFamily="34" charset="0"/>
            </a:endParaRPr>
          </a:p>
          <a:p>
            <a:r>
              <a:rPr lang="en-US" sz="2400" dirty="0">
                <a:ea typeface="Verdana" pitchFamily="34" charset="0"/>
                <a:cs typeface="Verdana" pitchFamily="34" charset="0"/>
              </a:rPr>
              <a:t>YouTube:</a:t>
            </a:r>
            <a:r>
              <a:rPr lang="en-US" sz="2600" dirty="0">
                <a:ea typeface="Verdana" pitchFamily="34" charset="0"/>
                <a:cs typeface="Verdana" pitchFamily="34" charset="0"/>
              </a:rPr>
              <a:t> </a:t>
            </a:r>
            <a:r>
              <a:rPr lang="en-US" sz="1600" dirty="0">
                <a:ea typeface="Verdana" pitchFamily="34" charset="0"/>
                <a:cs typeface="Verdana" pitchFamily="34" charset="0"/>
                <a:hlinkClick r:id="rId9"/>
              </a:rPr>
              <a:t>https://www.youtube.com/user/CareerOneStop</a:t>
            </a:r>
            <a:endParaRPr lang="en-US" sz="1600" dirty="0">
              <a:ea typeface="Verdana" pitchFamily="34" charset="0"/>
              <a:cs typeface="Verdana" pitchFamily="34" charset="0"/>
            </a:endParaRPr>
          </a:p>
          <a:p>
            <a:endParaRPr lang="en-US" sz="1800" dirty="0" smtClean="0">
              <a:latin typeface="Verdana" pitchFamily="34" charset="0"/>
              <a:ea typeface="Verdana" pitchFamily="34" charset="0"/>
              <a:cs typeface="Verdana" pitchFamily="34" charset="0"/>
            </a:endParaRPr>
          </a:p>
          <a:p>
            <a:pPr marL="0" indent="0">
              <a:buNone/>
            </a:pPr>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674036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Resources</a:t>
            </a:r>
            <a:endParaRPr lang="en-US" dirty="0"/>
          </a:p>
        </p:txBody>
      </p:sp>
      <p:sp>
        <p:nvSpPr>
          <p:cNvPr id="3" name="Rectangle 2"/>
          <p:cNvSpPr/>
          <p:nvPr/>
        </p:nvSpPr>
        <p:spPr>
          <a:xfrm>
            <a:off x="225778" y="1752600"/>
            <a:ext cx="8763000" cy="3637919"/>
          </a:xfrm>
          <a:prstGeom prst="rect">
            <a:avLst/>
          </a:prstGeom>
        </p:spPr>
        <p:txBody>
          <a:bodyPr wrap="square">
            <a:spAutoFit/>
          </a:bodyPr>
          <a:lstStyle/>
          <a:p>
            <a:pPr>
              <a:lnSpc>
                <a:spcPct val="80000"/>
              </a:lnSpc>
            </a:pPr>
            <a:r>
              <a:rPr lang="en-US" sz="1600" b="1" dirty="0">
                <a:latin typeface="Verdana" pitchFamily="34" charset="0"/>
                <a:ea typeface="Verdana" pitchFamily="34" charset="0"/>
                <a:cs typeface="Verdana" pitchFamily="34" charset="0"/>
              </a:rPr>
              <a:t>U.S. Department of Labor Employment </a:t>
            </a:r>
            <a:r>
              <a:rPr lang="en-US" sz="1600" b="1" dirty="0" smtClean="0">
                <a:latin typeface="Verdana" pitchFamily="34" charset="0"/>
                <a:ea typeface="Verdana" pitchFamily="34" charset="0"/>
                <a:cs typeface="Verdana" pitchFamily="34" charset="0"/>
              </a:rPr>
              <a:t>&amp; </a:t>
            </a:r>
            <a:r>
              <a:rPr lang="en-US" sz="1600" b="1" dirty="0">
                <a:latin typeface="Verdana" pitchFamily="34" charset="0"/>
                <a:ea typeface="Verdana" pitchFamily="34" charset="0"/>
                <a:cs typeface="Verdana" pitchFamily="34" charset="0"/>
              </a:rPr>
              <a:t>Training Administration: </a:t>
            </a:r>
            <a:r>
              <a:rPr lang="en-US" sz="1600" dirty="0" smtClean="0">
                <a:latin typeface="Verdana" pitchFamily="34" charset="0"/>
                <a:ea typeface="Verdana" pitchFamily="34" charset="0"/>
                <a:cs typeface="Verdana" pitchFamily="34" charset="0"/>
                <a:hlinkClick r:id="rId4"/>
              </a:rPr>
              <a:t>www.doleta.gov</a:t>
            </a:r>
            <a:endParaRPr lang="en-US" sz="1600" dirty="0" smtClean="0">
              <a:latin typeface="Verdana" pitchFamily="34" charset="0"/>
              <a:ea typeface="Verdana" pitchFamily="34" charset="0"/>
              <a:cs typeface="Verdana" pitchFamily="34" charset="0"/>
            </a:endParaRPr>
          </a:p>
          <a:p>
            <a:pPr marL="609600" indent="-609600">
              <a:lnSpc>
                <a:spcPct val="80000"/>
              </a:lnSpc>
            </a:pP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CareerOneStop: </a:t>
            </a:r>
            <a:r>
              <a:rPr lang="en-US" sz="1600" dirty="0" smtClean="0">
                <a:latin typeface="Verdana" pitchFamily="34" charset="0"/>
                <a:ea typeface="Verdana" pitchFamily="34" charset="0"/>
                <a:cs typeface="Verdana" pitchFamily="34" charset="0"/>
                <a:hlinkClick r:id="rId5"/>
              </a:rPr>
              <a:t>www.careeronestop.org</a:t>
            </a:r>
            <a:endParaRPr lang="en-US" sz="1600" dirty="0" smtClean="0">
              <a:latin typeface="Verdana" pitchFamily="34" charset="0"/>
              <a:ea typeface="Verdana" pitchFamily="34" charset="0"/>
              <a:cs typeface="Verdana" pitchFamily="34" charset="0"/>
            </a:endParaRPr>
          </a:p>
          <a:p>
            <a:pPr marL="609600" indent="-609600">
              <a:lnSpc>
                <a:spcPct val="80000"/>
              </a:lnSpc>
            </a:pPr>
            <a:endParaRPr lang="en-US" sz="1600" dirty="0">
              <a:latin typeface="Verdana" pitchFamily="34" charset="0"/>
              <a:ea typeface="Verdana" pitchFamily="34" charset="0"/>
              <a:cs typeface="Verdana" pitchFamily="34" charset="0"/>
            </a:endParaRPr>
          </a:p>
          <a:p>
            <a:pPr marL="609600" indent="-609600">
              <a:lnSpc>
                <a:spcPct val="80000"/>
              </a:lnSpc>
            </a:pPr>
            <a:r>
              <a:rPr lang="en-US" sz="1600" b="1" dirty="0" err="1" smtClean="0">
                <a:latin typeface="Verdana" pitchFamily="34" charset="0"/>
                <a:ea typeface="Verdana" pitchFamily="34" charset="0"/>
                <a:cs typeface="Verdana" pitchFamily="34" charset="0"/>
              </a:rPr>
              <a:t>GetMyFuture</a:t>
            </a:r>
            <a:r>
              <a:rPr lang="en-US" sz="1600" b="1" dirty="0" smtClean="0">
                <a:latin typeface="Verdana" pitchFamily="34" charset="0"/>
                <a:ea typeface="Verdana" pitchFamily="34" charset="0"/>
                <a:cs typeface="Verdana" pitchFamily="34" charset="0"/>
              </a:rPr>
              <a:t>: </a:t>
            </a:r>
            <a:r>
              <a:rPr lang="en-US" sz="1600" dirty="0" smtClean="0">
                <a:latin typeface="Verdana" pitchFamily="34" charset="0"/>
                <a:ea typeface="Verdana" pitchFamily="34" charset="0"/>
                <a:cs typeface="Verdana" pitchFamily="34" charset="0"/>
                <a:hlinkClick r:id="rId6"/>
              </a:rPr>
              <a:t>www.GetMyFuture.org</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smtClean="0">
                <a:latin typeface="Verdana" pitchFamily="34" charset="0"/>
                <a:ea typeface="Verdana" pitchFamily="34" charset="0"/>
                <a:cs typeface="Verdana" pitchFamily="34" charset="0"/>
              </a:rPr>
              <a:t>Credentials Center: </a:t>
            </a:r>
            <a:r>
              <a:rPr lang="en-US" sz="1600" dirty="0" smtClean="0">
                <a:latin typeface="Verdana" pitchFamily="34" charset="0"/>
                <a:ea typeface="Verdana" pitchFamily="34" charset="0"/>
                <a:cs typeface="Verdana" pitchFamily="34" charset="0"/>
                <a:hlinkClick r:id="rId7"/>
              </a:rPr>
              <a:t>www.careeronestop.org/Credentials</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smtClean="0">
                <a:latin typeface="Verdana" pitchFamily="34" charset="0"/>
                <a:ea typeface="Verdana" pitchFamily="34" charset="0"/>
                <a:cs typeface="Verdana" pitchFamily="34" charset="0"/>
              </a:rPr>
              <a:t>Business Center: </a:t>
            </a:r>
            <a:r>
              <a:rPr lang="en-US" sz="1600" dirty="0" smtClean="0">
                <a:latin typeface="Verdana" pitchFamily="34" charset="0"/>
                <a:ea typeface="Verdana" pitchFamily="34" charset="0"/>
                <a:cs typeface="Verdana" pitchFamily="34" charset="0"/>
                <a:hlinkClick r:id="rId8"/>
              </a:rPr>
              <a:t>www.careeronestop.org/BusinessCenter</a:t>
            </a:r>
            <a:r>
              <a:rPr lang="en-US" sz="1600" b="1" dirty="0" smtClean="0">
                <a:latin typeface="Verdana" pitchFamily="34" charset="0"/>
                <a:ea typeface="Verdana" pitchFamily="34" charset="0"/>
                <a:cs typeface="Verdana" pitchFamily="34" charset="0"/>
              </a:rPr>
              <a:t/>
            </a:r>
            <a:br>
              <a:rPr lang="en-US" sz="1600" b="1" dirty="0" smtClean="0">
                <a:latin typeface="Verdana" pitchFamily="34" charset="0"/>
                <a:ea typeface="Verdana" pitchFamily="34" charset="0"/>
                <a:cs typeface="Verdana" pitchFamily="34" charset="0"/>
              </a:rPr>
            </a:b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Veteran </a:t>
            </a:r>
            <a:r>
              <a:rPr lang="en-US" sz="1600" b="1" dirty="0" smtClean="0">
                <a:latin typeface="Verdana" pitchFamily="34" charset="0"/>
                <a:ea typeface="Verdana" pitchFamily="34" charset="0"/>
                <a:cs typeface="Verdana" pitchFamily="34" charset="0"/>
              </a:rPr>
              <a:t>and Military Transition Center: </a:t>
            </a:r>
            <a:r>
              <a:rPr lang="en-US" sz="1600" dirty="0" smtClean="0">
                <a:latin typeface="Verdana" panose="020B0604030504040204" pitchFamily="34" charset="0"/>
                <a:ea typeface="Verdana" panose="020B0604030504040204" pitchFamily="34" charset="0"/>
                <a:hlinkClick r:id="rId9"/>
              </a:rPr>
              <a:t>www.careeronestop.org/Veterans</a:t>
            </a:r>
            <a:r>
              <a:rPr lang="en-US" sz="1600" b="1" u="sng" dirty="0" smtClean="0">
                <a:solidFill>
                  <a:schemeClr val="accent1">
                    <a:lumMod val="50000"/>
                  </a:schemeClr>
                </a:solidFill>
                <a:latin typeface="Verdana" pitchFamily="34" charset="0"/>
                <a:ea typeface="Verdana" pitchFamily="34" charset="0"/>
                <a:cs typeface="Verdana" pitchFamily="34" charset="0"/>
              </a:rPr>
              <a:t/>
            </a:r>
            <a:br>
              <a:rPr lang="en-US" sz="1600" b="1" u="sng" dirty="0" smtClean="0">
                <a:solidFill>
                  <a:schemeClr val="accent1">
                    <a:lumMod val="50000"/>
                  </a:schemeClr>
                </a:solidFill>
                <a:latin typeface="Verdana" pitchFamily="34" charset="0"/>
                <a:ea typeface="Verdana" pitchFamily="34" charset="0"/>
                <a:cs typeface="Verdana" pitchFamily="34" charset="0"/>
              </a:rPr>
            </a:br>
            <a:endParaRPr lang="en-US" sz="1600" b="1" u="sng" dirty="0">
              <a:solidFill>
                <a:schemeClr val="accent1">
                  <a:lumMod val="50000"/>
                </a:schemeClr>
              </a:solidFill>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Worker ReEmployment</a:t>
            </a:r>
            <a:r>
              <a:rPr lang="en-US" sz="1600" b="1">
                <a:latin typeface="Verdana" pitchFamily="34" charset="0"/>
                <a:ea typeface="Verdana" pitchFamily="34" charset="0"/>
                <a:cs typeface="Verdana" pitchFamily="34" charset="0"/>
              </a:rPr>
              <a:t>: </a:t>
            </a:r>
            <a:r>
              <a:rPr lang="en-US" sz="1600" u="sng" smtClean="0">
                <a:solidFill>
                  <a:schemeClr val="hlink"/>
                </a:solidFill>
                <a:latin typeface="Verdana" pitchFamily="34" charset="0"/>
                <a:ea typeface="Verdana" pitchFamily="34" charset="0"/>
                <a:cs typeface="Verdana" pitchFamily="34" charset="0"/>
                <a:hlinkClick r:id="rId10"/>
              </a:rPr>
              <a:t>www.careeronestop.org/ReEmployment</a:t>
            </a:r>
            <a:r>
              <a:rPr lang="en-US" sz="1600" b="1" u="sng" dirty="0" smtClean="0">
                <a:solidFill>
                  <a:schemeClr val="hlink"/>
                </a:solidFill>
                <a:latin typeface="Verdana" pitchFamily="34" charset="0"/>
                <a:ea typeface="Verdana" pitchFamily="34" charset="0"/>
                <a:cs typeface="Verdana" pitchFamily="34" charset="0"/>
              </a:rPr>
              <a:t/>
            </a:r>
            <a:br>
              <a:rPr lang="en-US" sz="1600" b="1" u="sng" dirty="0" smtClean="0">
                <a:solidFill>
                  <a:schemeClr val="hlink"/>
                </a:solidFill>
                <a:latin typeface="Verdana" pitchFamily="34" charset="0"/>
                <a:ea typeface="Verdana" pitchFamily="34" charset="0"/>
                <a:cs typeface="Verdana" pitchFamily="34" charset="0"/>
              </a:rPr>
            </a:br>
            <a:endParaRPr lang="en-US" sz="1600" b="1" u="sng" dirty="0">
              <a:solidFill>
                <a:schemeClr val="hlink"/>
              </a:solidFill>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Competency Model: </a:t>
            </a:r>
            <a:r>
              <a:rPr lang="en-US" sz="1600" dirty="0" smtClean="0">
                <a:latin typeface="Verdana" pitchFamily="34" charset="0"/>
                <a:ea typeface="Verdana" pitchFamily="34" charset="0"/>
                <a:cs typeface="Verdana" pitchFamily="34" charset="0"/>
                <a:hlinkClick r:id="rId11"/>
              </a:rPr>
              <a:t>www.careeronestop.org/CompetencyModel</a:t>
            </a:r>
            <a:endParaRPr lang="en-US" sz="1600" dirty="0" smtClean="0">
              <a:latin typeface="Verdana" pitchFamily="34" charset="0"/>
              <a:ea typeface="Verdana" pitchFamily="34" charset="0"/>
              <a:cs typeface="Verdana" pitchFamily="34" charset="0"/>
            </a:endParaRPr>
          </a:p>
          <a:p>
            <a:pPr marL="609600" indent="-609600">
              <a:lnSpc>
                <a:spcPct val="80000"/>
              </a:lnSpc>
            </a:pPr>
            <a:endParaRPr lang="en-US" sz="1600"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mySkills myFuture: </a:t>
            </a:r>
            <a:r>
              <a:rPr lang="en-US" sz="1600" dirty="0">
                <a:latin typeface="Verdana" pitchFamily="34" charset="0"/>
                <a:ea typeface="Verdana" pitchFamily="34" charset="0"/>
                <a:cs typeface="Verdana" pitchFamily="34" charset="0"/>
                <a:hlinkClick r:id="rId12"/>
              </a:rPr>
              <a:t>www.mySkillsmyFuture.org</a:t>
            </a:r>
            <a:endParaRPr lang="en-US"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910626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7"/>
            <a:ext cx="9144000" cy="6854610"/>
          </a:xfrm>
          <a:prstGeom prst="rect">
            <a:avLst/>
          </a:prstGeom>
        </p:spPr>
      </p:pic>
      <p:sp>
        <p:nvSpPr>
          <p:cNvPr id="2" name="Title 1"/>
          <p:cNvSpPr>
            <a:spLocks noGrp="1"/>
          </p:cNvSpPr>
          <p:nvPr>
            <p:ph type="title"/>
          </p:nvPr>
        </p:nvSpPr>
        <p:spPr/>
        <p:txBody>
          <a:bodyPr/>
          <a:lstStyle/>
          <a:p>
            <a:r>
              <a:rPr lang="en-US" dirty="0" smtClean="0"/>
              <a:t>Contact Us</a:t>
            </a:r>
            <a:endParaRPr lang="en-US" dirty="0"/>
          </a:p>
        </p:txBody>
      </p:sp>
      <p:sp>
        <p:nvSpPr>
          <p:cNvPr id="3" name="Rectangle 2"/>
          <p:cNvSpPr/>
          <p:nvPr/>
        </p:nvSpPr>
        <p:spPr>
          <a:xfrm>
            <a:off x="762000" y="1143000"/>
            <a:ext cx="7772400" cy="3108543"/>
          </a:xfrm>
          <a:prstGeom prst="rect">
            <a:avLst/>
          </a:prstGeom>
        </p:spPr>
        <p:txBody>
          <a:bodyPr wrap="square">
            <a:spAutoFit/>
          </a:bodyPr>
          <a:lstStyle/>
          <a:p>
            <a:r>
              <a:rPr lang="en-US" sz="2800" dirty="0" smtClean="0"/>
              <a:t/>
            </a:r>
            <a:br>
              <a:rPr lang="en-US" sz="2800" dirty="0" smtClean="0"/>
            </a:br>
            <a:r>
              <a:rPr lang="en-US" sz="2800" dirty="0" smtClean="0"/>
              <a:t>Contact CareerOneStop</a:t>
            </a:r>
            <a:endParaRPr lang="en-US" sz="2800" dirty="0"/>
          </a:p>
          <a:p>
            <a:pPr lvl="1"/>
            <a:r>
              <a:rPr lang="en-US" sz="2800" dirty="0" smtClean="0"/>
              <a:t>E-mail</a:t>
            </a:r>
            <a:r>
              <a:rPr lang="en-US" sz="2800" dirty="0"/>
              <a:t>: </a:t>
            </a:r>
            <a:r>
              <a:rPr lang="en-US" sz="2800" dirty="0">
                <a:hlinkClick r:id="rId4"/>
              </a:rPr>
              <a:t>info@CareerOneStop.org</a:t>
            </a:r>
            <a:endParaRPr lang="en-US" sz="2800" dirty="0"/>
          </a:p>
          <a:p>
            <a:pPr lvl="1"/>
            <a:endParaRPr lang="en-US" sz="2800" dirty="0" smtClean="0"/>
          </a:p>
          <a:p>
            <a:pPr lvl="1"/>
            <a:endParaRPr lang="en-US" sz="2800" dirty="0"/>
          </a:p>
          <a:p>
            <a:r>
              <a:rPr lang="en-US" sz="2800" dirty="0"/>
              <a:t>US2-JOBS Toll-Free Help Line</a:t>
            </a:r>
          </a:p>
          <a:p>
            <a:pPr lvl="1"/>
            <a:r>
              <a:rPr lang="en-US" sz="2800" dirty="0"/>
              <a:t>1-877-US2-JOBS (TTY</a:t>
            </a:r>
            <a:r>
              <a:rPr lang="en-US" sz="2800"/>
              <a:t>: </a:t>
            </a:r>
            <a:r>
              <a:rPr lang="en-US" sz="2800" smtClean="0"/>
              <a:t>1-877-889-5627)</a:t>
            </a:r>
            <a:endParaRPr lang="en-US" sz="2800" dirty="0"/>
          </a:p>
        </p:txBody>
      </p:sp>
    </p:spTree>
    <p:extLst>
      <p:ext uri="{BB962C8B-B14F-4D97-AF65-F5344CB8AC3E}">
        <p14:creationId xmlns:p14="http://schemas.microsoft.com/office/powerpoint/2010/main" val="2259724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546"/>
            <a:ext cx="9144000" cy="6854610"/>
          </a:xfrm>
          <a:prstGeom prst="rect">
            <a:avLst/>
          </a:prstGeom>
        </p:spPr>
      </p:pic>
      <p:sp>
        <p:nvSpPr>
          <p:cNvPr id="2" name="Title 1"/>
          <p:cNvSpPr>
            <a:spLocks noGrp="1"/>
          </p:cNvSpPr>
          <p:nvPr>
            <p:ph type="title"/>
          </p:nvPr>
        </p:nvSpPr>
        <p:spPr/>
        <p:txBody>
          <a:bodyPr/>
          <a:lstStyle/>
          <a:p>
            <a:r>
              <a:rPr lang="en-US" dirty="0" smtClean="0"/>
              <a:t>Career Videos</a:t>
            </a:r>
            <a:endParaRPr lang="en-US" dirty="0"/>
          </a:p>
        </p:txBody>
      </p:sp>
      <p:pic>
        <p:nvPicPr>
          <p:cNvPr id="3" name="Picture 2"/>
          <p:cNvPicPr>
            <a:picLocks noChangeAspect="1"/>
          </p:cNvPicPr>
          <p:nvPr/>
        </p:nvPicPr>
        <p:blipFill>
          <a:blip r:embed="rId4"/>
          <a:stretch>
            <a:fillRect/>
          </a:stretch>
        </p:blipFill>
        <p:spPr>
          <a:xfrm>
            <a:off x="1225629" y="1112431"/>
            <a:ext cx="6692741" cy="4488656"/>
          </a:xfrm>
          <a:prstGeom prst="rect">
            <a:avLst/>
          </a:prstGeom>
        </p:spPr>
      </p:pic>
    </p:spTree>
    <p:extLst>
      <p:ext uri="{BB962C8B-B14F-4D97-AF65-F5344CB8AC3E}">
        <p14:creationId xmlns:p14="http://schemas.microsoft.com/office/powerpoint/2010/main" val="1577026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546"/>
            <a:ext cx="9144000" cy="6854610"/>
          </a:xfrm>
          <a:prstGeom prst="rect">
            <a:avLst/>
          </a:prstGeom>
        </p:spPr>
      </p:pic>
      <p:sp>
        <p:nvSpPr>
          <p:cNvPr id="2" name="Title 1"/>
          <p:cNvSpPr>
            <a:spLocks noGrp="1"/>
          </p:cNvSpPr>
          <p:nvPr>
            <p:ph type="title"/>
          </p:nvPr>
        </p:nvSpPr>
        <p:spPr/>
        <p:txBody>
          <a:bodyPr/>
          <a:lstStyle/>
          <a:p>
            <a:r>
              <a:rPr lang="en-US" dirty="0" smtClean="0"/>
              <a:t>Career </a:t>
            </a:r>
            <a:r>
              <a:rPr lang="en-US" dirty="0" smtClean="0"/>
              <a:t>Videos - YouTube</a:t>
            </a:r>
            <a:endParaRPr lang="en-US" dirty="0"/>
          </a:p>
        </p:txBody>
      </p:sp>
      <p:pic>
        <p:nvPicPr>
          <p:cNvPr id="3" name="Picture 2"/>
          <p:cNvPicPr>
            <a:picLocks noChangeAspect="1"/>
          </p:cNvPicPr>
          <p:nvPr/>
        </p:nvPicPr>
        <p:blipFill>
          <a:blip r:embed="rId4"/>
          <a:stretch>
            <a:fillRect/>
          </a:stretch>
        </p:blipFill>
        <p:spPr>
          <a:xfrm>
            <a:off x="1629822" y="1534055"/>
            <a:ext cx="5884355" cy="3645408"/>
          </a:xfrm>
          <a:prstGeom prst="rect">
            <a:avLst/>
          </a:prstGeom>
        </p:spPr>
      </p:pic>
    </p:spTree>
    <p:extLst>
      <p:ext uri="{BB962C8B-B14F-4D97-AF65-F5344CB8AC3E}">
        <p14:creationId xmlns:p14="http://schemas.microsoft.com/office/powerpoint/2010/main" val="35584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smtClean="0"/>
              <a:t>Credentials Center</a:t>
            </a:r>
            <a:endParaRPr lang="en-US" dirty="0"/>
          </a:p>
        </p:txBody>
      </p:sp>
      <p:pic>
        <p:nvPicPr>
          <p:cNvPr id="5" name="Picture 4"/>
          <p:cNvPicPr>
            <a:picLocks noChangeAspect="1"/>
          </p:cNvPicPr>
          <p:nvPr/>
        </p:nvPicPr>
        <p:blipFill>
          <a:blip r:embed="rId4"/>
          <a:stretch>
            <a:fillRect/>
          </a:stretch>
        </p:blipFill>
        <p:spPr>
          <a:xfrm>
            <a:off x="1576017" y="1295400"/>
            <a:ext cx="5815383" cy="4427742"/>
          </a:xfrm>
          <a:prstGeom prst="rect">
            <a:avLst/>
          </a:prstGeom>
        </p:spPr>
      </p:pic>
    </p:spTree>
    <p:extLst>
      <p:ext uri="{BB962C8B-B14F-4D97-AF65-F5344CB8AC3E}">
        <p14:creationId xmlns:p14="http://schemas.microsoft.com/office/powerpoint/2010/main" val="3270446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6" name="Text Box 22"/>
          <p:cNvSpPr txBox="1">
            <a:spLocks noChangeArrowheads="1"/>
          </p:cNvSpPr>
          <p:nvPr/>
        </p:nvSpPr>
        <p:spPr bwMode="auto">
          <a:xfrm>
            <a:off x="6549505" y="2133600"/>
            <a:ext cx="2057400" cy="2169825"/>
          </a:xfrm>
          <a:prstGeom prst="rect">
            <a:avLst/>
          </a:prstGeom>
          <a:noFill/>
          <a:ln w="9525">
            <a:noFill/>
            <a:miter lim="800000"/>
            <a:headEnd/>
            <a:tailEnd/>
          </a:ln>
        </p:spPr>
        <p:txBody>
          <a:bodyPr>
            <a:spAutoFit/>
          </a:bodyPr>
          <a:lstStyle/>
          <a:p>
            <a:pPr>
              <a:buFont typeface="Arial" pitchFamily="34" charset="0"/>
              <a:buChar char="•"/>
            </a:pPr>
            <a:r>
              <a:rPr lang="en-US" b="1" dirty="0" smtClean="0">
                <a:solidFill>
                  <a:srgbClr val="00B0F0"/>
                </a:solidFill>
              </a:rPr>
              <a:t>Different types of training</a:t>
            </a:r>
            <a:br>
              <a:rPr lang="en-US" b="1" dirty="0" smtClean="0">
                <a:solidFill>
                  <a:srgbClr val="00B0F0"/>
                </a:solidFill>
              </a:rPr>
            </a:br>
            <a:endParaRPr lang="en-US" b="1" dirty="0" smtClean="0">
              <a:solidFill>
                <a:srgbClr val="00B0F0"/>
              </a:solidFill>
            </a:endParaRPr>
          </a:p>
          <a:p>
            <a:pPr>
              <a:buFont typeface="Arial" pitchFamily="34" charset="0"/>
              <a:buChar char="•"/>
            </a:pPr>
            <a:r>
              <a:rPr lang="en-US" b="1" dirty="0" smtClean="0">
                <a:solidFill>
                  <a:srgbClr val="00B0F0"/>
                </a:solidFill>
              </a:rPr>
              <a:t>Pay for training</a:t>
            </a:r>
            <a:br>
              <a:rPr lang="en-US" b="1" dirty="0" smtClean="0">
                <a:solidFill>
                  <a:srgbClr val="00B0F0"/>
                </a:solidFill>
              </a:rPr>
            </a:br>
            <a:endParaRPr lang="en-US" b="1" dirty="0" smtClean="0">
              <a:solidFill>
                <a:srgbClr val="00B0F0"/>
              </a:solidFill>
            </a:endParaRPr>
          </a:p>
          <a:p>
            <a:pPr>
              <a:buFont typeface="Arial" pitchFamily="34" charset="0"/>
              <a:buChar char="•"/>
            </a:pPr>
            <a:r>
              <a:rPr lang="en-US" b="1" dirty="0" smtClean="0">
                <a:solidFill>
                  <a:srgbClr val="00B0F0"/>
                </a:solidFill>
              </a:rPr>
              <a:t>Find your path</a:t>
            </a:r>
            <a:endParaRPr lang="en-US" b="1" dirty="0">
              <a:solidFill>
                <a:srgbClr val="00B0F0"/>
              </a:solidFill>
            </a:endParaRPr>
          </a:p>
          <a:p>
            <a:pPr>
              <a:spcBef>
                <a:spcPct val="50000"/>
              </a:spcBef>
            </a:pPr>
            <a:endParaRPr lang="en-US" dirty="0">
              <a:latin typeface="Verdana"/>
              <a:cs typeface="Verdana"/>
            </a:endParaRPr>
          </a:p>
        </p:txBody>
      </p:sp>
      <p:sp>
        <p:nvSpPr>
          <p:cNvPr id="2" name="Title 1"/>
          <p:cNvSpPr>
            <a:spLocks noGrp="1"/>
          </p:cNvSpPr>
          <p:nvPr>
            <p:ph type="title"/>
          </p:nvPr>
        </p:nvSpPr>
        <p:spPr/>
        <p:txBody>
          <a:bodyPr/>
          <a:lstStyle/>
          <a:p>
            <a:r>
              <a:rPr lang="en-US" dirty="0" smtClean="0"/>
              <a:t>Find Training</a:t>
            </a:r>
            <a:endParaRPr lang="en-US"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9" y="1371600"/>
            <a:ext cx="6510000"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791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smtClean="0"/>
              <a:t>Professional Associations</a:t>
            </a: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428" y="1254590"/>
            <a:ext cx="6049143" cy="434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605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059FB3D7716346BB7C7807BEA7CC68" ma:contentTypeVersion="0" ma:contentTypeDescription="Create a new document." ma:contentTypeScope="" ma:versionID="53b7f1a0ed360a7ac33e5adee2c77308">
  <xsd:schema xmlns:xsd="http://www.w3.org/2001/XMLSchema" xmlns:p="http://schemas.microsoft.com/office/2006/metadata/properties" xmlns:ns2="http://schemas.microsoft.com/sharepoint/v3/fields" targetNamespace="http://schemas.microsoft.com/office/2006/metadata/properties" ma:root="true" ma:fieldsID="5998e4236271c84b2c0d3fab31fccdd7" ns2:_="">
    <xsd:import namespace="http://schemas.microsoft.com/sharepoint/v3/fields"/>
    <xsd:element name="properties">
      <xsd:complexType>
        <xsd:sequence>
          <xsd:element name="documentManagement">
            <xsd:complexType>
              <xsd:all>
                <xsd:element ref="ns2:_Status" minOccurs="0"/>
              </xsd:all>
            </xsd:complexType>
          </xsd:element>
        </xsd:sequence>
      </xsd:complexType>
    </xsd:element>
  </xsd:schema>
  <xsd:schema xmlns:xsd="http://www.w3.org/2001/XMLSchema" xmlns:dms="http://schemas.microsoft.com/office/2006/documentManagement/types" targetNamespace="http://schemas.microsoft.com/sharepoint/v3/fields" elementFormDefault="qualified">
    <xsd:import namespace="http://schemas.microsoft.com/office/2006/documentManagement/type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_Status xmlns="http://schemas.microsoft.com/sharepoint/v3/fields">Not Started</_Status>
  </documentManagement>
</p:properties>
</file>

<file path=customXml/itemProps1.xml><?xml version="1.0" encoding="utf-8"?>
<ds:datastoreItem xmlns:ds="http://schemas.openxmlformats.org/officeDocument/2006/customXml" ds:itemID="{02FDA56C-C863-4C11-90F1-87E616AF29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32BDA25-3A15-492F-A07D-421F108B22C4}">
  <ds:schemaRefs>
    <ds:schemaRef ds:uri="http://schemas.microsoft.com/sharepoint/v3/contenttype/forms"/>
  </ds:schemaRefs>
</ds:datastoreItem>
</file>

<file path=customXml/itemProps3.xml><?xml version="1.0" encoding="utf-8"?>
<ds:datastoreItem xmlns:ds="http://schemas.openxmlformats.org/officeDocument/2006/customXml" ds:itemID="{B86494C7-F371-4CD4-9B49-CD224CCB4790}">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sharepoint/v3/field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446</TotalTime>
  <Words>2610</Words>
  <Application>Microsoft Office PowerPoint</Application>
  <PresentationFormat>On-screen Show (4:3)</PresentationFormat>
  <Paragraphs>391</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Segoe UI</vt:lpstr>
      <vt:lpstr>Tahoma</vt:lpstr>
      <vt:lpstr>Times New Roman</vt:lpstr>
      <vt:lpstr>Verdana</vt:lpstr>
      <vt:lpstr>Office Theme</vt:lpstr>
      <vt:lpstr>PowerPoint Presentation</vt:lpstr>
      <vt:lpstr>About CareerOneStop</vt:lpstr>
      <vt:lpstr>Your source for career exploration,  training &amp; jobs</vt:lpstr>
      <vt:lpstr>Explore Careers</vt:lpstr>
      <vt:lpstr>Career Videos</vt:lpstr>
      <vt:lpstr>Career Videos - YouTube</vt:lpstr>
      <vt:lpstr>Credentials Center</vt:lpstr>
      <vt:lpstr>Find Training</vt:lpstr>
      <vt:lpstr>Professional Associations</vt:lpstr>
      <vt:lpstr>Job Search</vt:lpstr>
      <vt:lpstr>Job Finder</vt:lpstr>
      <vt:lpstr>Resume Guide</vt:lpstr>
      <vt:lpstr>Find Local Help</vt:lpstr>
      <vt:lpstr>American Job Center Finder</vt:lpstr>
      <vt:lpstr>Toolkit</vt:lpstr>
      <vt:lpstr>Interest Assessment</vt:lpstr>
      <vt:lpstr>Skills Matcher</vt:lpstr>
      <vt:lpstr>Work Values Matcher</vt:lpstr>
      <vt:lpstr>Resources For…</vt:lpstr>
      <vt:lpstr>Employment Recovery</vt:lpstr>
      <vt:lpstr>Veteran and Military Transition Center</vt:lpstr>
      <vt:lpstr>Worker ReEmployment</vt:lpstr>
      <vt:lpstr>PowerPoint Presentation</vt:lpstr>
      <vt:lpstr>Ex-Offender</vt:lpstr>
      <vt:lpstr>Reentry Portal</vt:lpstr>
      <vt:lpstr>www.mySkillsmyFuture.org</vt:lpstr>
      <vt:lpstr>mySkills myFuture Target Occupation</vt:lpstr>
      <vt:lpstr>Disaster Recovery Services</vt:lpstr>
      <vt:lpstr>Business Center</vt:lpstr>
      <vt:lpstr>Competency Model</vt:lpstr>
      <vt:lpstr>Green Careers</vt:lpstr>
      <vt:lpstr>Mobile Tools</vt:lpstr>
      <vt:lpstr>NewsCenter</vt:lpstr>
      <vt:lpstr>CareerOneStop Blog</vt:lpstr>
      <vt:lpstr>Outreach materials</vt:lpstr>
      <vt:lpstr>News</vt:lpstr>
      <vt:lpstr>For Developers</vt:lpstr>
      <vt:lpstr>Data Downloads</vt:lpstr>
      <vt:lpstr>Web API</vt:lpstr>
      <vt:lpstr>Link to Us</vt:lpstr>
      <vt:lpstr>Spanish</vt:lpstr>
      <vt:lpstr>Responsive</vt:lpstr>
      <vt:lpstr>Chatbot</vt:lpstr>
      <vt:lpstr>CareerOneStop on Social Media</vt:lpstr>
      <vt:lpstr>Resources</vt:lpstr>
      <vt:lpstr>Contact Us</vt:lpstr>
    </vt:vector>
  </TitlesOfParts>
  <Company>DEED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 Redesigned PPT</dc:title>
  <dc:creator>Shirley Fenlason</dc:creator>
  <cp:lastModifiedBy>Tenner, Kelly (DEED)</cp:lastModifiedBy>
  <cp:revision>73</cp:revision>
  <cp:lastPrinted>2017-03-13T21:59:31Z</cp:lastPrinted>
  <dcterms:created xsi:type="dcterms:W3CDTF">2015-03-05T17:13:06Z</dcterms:created>
  <dcterms:modified xsi:type="dcterms:W3CDTF">2020-07-17T15:54:44Z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0x010100B1059FB3D7716346BB7C7807BEA7CC68</vt:lpwstr>
  </property>
</Properties>
</file>